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24"/>
  </p:notesMasterIdLst>
  <p:handoutMasterIdLst>
    <p:handoutMasterId r:id="rId25"/>
  </p:handoutMasterIdLst>
  <p:sldIdLst>
    <p:sldId id="5809" r:id="rId2"/>
    <p:sldId id="6248" r:id="rId3"/>
    <p:sldId id="6242" r:id="rId4"/>
    <p:sldId id="6179" r:id="rId5"/>
    <p:sldId id="6263" r:id="rId6"/>
    <p:sldId id="6193" r:id="rId7"/>
    <p:sldId id="6228" r:id="rId8"/>
    <p:sldId id="6270" r:id="rId9"/>
    <p:sldId id="6265" r:id="rId10"/>
    <p:sldId id="6278" r:id="rId11"/>
    <p:sldId id="6269" r:id="rId12"/>
    <p:sldId id="6274" r:id="rId13"/>
    <p:sldId id="6266" r:id="rId14"/>
    <p:sldId id="6271" r:id="rId15"/>
    <p:sldId id="6279" r:id="rId16"/>
    <p:sldId id="6281" r:id="rId17"/>
    <p:sldId id="6282" r:id="rId18"/>
    <p:sldId id="6280" r:id="rId19"/>
    <p:sldId id="6284" r:id="rId20"/>
    <p:sldId id="6283" r:id="rId21"/>
    <p:sldId id="6286" r:id="rId22"/>
    <p:sldId id="6287" r:id="rId2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26" autoAdjust="0"/>
    <p:restoredTop sz="93969" autoAdjust="0"/>
  </p:normalViewPr>
  <p:slideViewPr>
    <p:cSldViewPr showGuides="1">
      <p:cViewPr>
        <p:scale>
          <a:sx n="60" d="100"/>
          <a:sy n="60" d="100"/>
        </p:scale>
        <p:origin x="1428" y="2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6/27/2021</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6/27/2021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6/27/2021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6/27/2021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6/27/2021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6/27/2021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6/27/2021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6/27/2021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6/27/2021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6/27/2021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6/27/2021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6/27/2021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6/27/2021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6/27/2021</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50610" y="3326704"/>
            <a:ext cx="4680380" cy="18548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fontScale="92500" lnSpcReduction="2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400" b="1" dirty="0">
                <a:latin typeface="+mn-lt"/>
              </a:rPr>
              <a:t>Amazed / Astounded / Astonished</a:t>
            </a:r>
          </a:p>
          <a:p>
            <a:pPr marL="0" marR="38100" indent="-228600" eaLnBrk="1" hangingPunct="1">
              <a:lnSpc>
                <a:spcPct val="90000"/>
              </a:lnSpc>
              <a:spcBef>
                <a:spcPts val="0"/>
              </a:spcBef>
              <a:spcAft>
                <a:spcPts val="600"/>
              </a:spcAft>
              <a:buFont typeface="Arial" panose="020B0604020202020204" pitchFamily="34" charset="0"/>
              <a:buChar char="•"/>
            </a:pPr>
            <a:endParaRPr lang="en-US" sz="1900" b="1" dirty="0">
              <a:latin typeface="+mn-lt"/>
            </a:endParaRPr>
          </a:p>
          <a:p>
            <a:pPr marL="0" marR="38100" indent="-228600" eaLnBrk="1" hangingPunct="1">
              <a:lnSpc>
                <a:spcPct val="90000"/>
              </a:lnSpc>
              <a:spcBef>
                <a:spcPts val="0"/>
              </a:spcBef>
              <a:spcAft>
                <a:spcPts val="600"/>
              </a:spcAft>
              <a:buFont typeface="Arial" panose="020B0604020202020204" pitchFamily="34" charset="0"/>
              <a:buChar char="•"/>
            </a:pPr>
            <a:r>
              <a:rPr lang="en-US" sz="1900" b="1" dirty="0">
                <a:latin typeface="+mn-lt"/>
              </a:rPr>
              <a:t>Mt 7:28-29</a:t>
            </a:r>
          </a:p>
          <a:p>
            <a:pPr marL="0" marR="38100" indent="-228600" eaLnBrk="1" hangingPunct="1">
              <a:lnSpc>
                <a:spcPct val="90000"/>
              </a:lnSpc>
              <a:spcBef>
                <a:spcPts val="0"/>
              </a:spcBef>
              <a:spcAft>
                <a:spcPts val="600"/>
              </a:spcAft>
              <a:buFont typeface="Arial" panose="020B0604020202020204" pitchFamily="34" charset="0"/>
              <a:buChar char="•"/>
            </a:pPr>
            <a:r>
              <a:rPr lang="en-US" sz="1900" b="1" dirty="0">
                <a:latin typeface="+mn-lt"/>
              </a:rPr>
              <a:t>Mt 19:16-30</a:t>
            </a:r>
          </a:p>
          <a:p>
            <a:pPr marL="0" marR="38100" indent="-228600" eaLnBrk="1" hangingPunct="1">
              <a:lnSpc>
                <a:spcPct val="90000"/>
              </a:lnSpc>
              <a:spcBef>
                <a:spcPts val="0"/>
              </a:spcBef>
              <a:spcAft>
                <a:spcPts val="600"/>
              </a:spcAft>
              <a:buFont typeface="Arial" panose="020B0604020202020204" pitchFamily="34" charset="0"/>
              <a:buChar char="•"/>
            </a:pPr>
            <a:r>
              <a:rPr lang="en-US" sz="1900" b="1" dirty="0">
                <a:latin typeface="+mn-lt"/>
              </a:rPr>
              <a:t>Mk 10:17-27</a:t>
            </a:r>
          </a:p>
          <a:p>
            <a:pPr marL="0" marR="38100" indent="-228600" eaLnBrk="1" hangingPunct="1">
              <a:lnSpc>
                <a:spcPct val="90000"/>
              </a:lnSpc>
              <a:spcBef>
                <a:spcPts val="0"/>
              </a:spcBef>
              <a:spcAft>
                <a:spcPts val="600"/>
              </a:spcAft>
              <a:buFont typeface="Arial" panose="020B0604020202020204" pitchFamily="34" charset="0"/>
              <a:buChar char="•"/>
            </a:pPr>
            <a:r>
              <a:rPr lang="en-US" sz="1900" b="1" dirty="0">
                <a:latin typeface="+mn-lt"/>
              </a:rPr>
              <a:t>Lk 18:18-27</a:t>
            </a:r>
          </a:p>
          <a:p>
            <a:pPr marL="0" marR="38100" indent="-228600" eaLnBrk="1" hangingPunct="1">
              <a:lnSpc>
                <a:spcPct val="90000"/>
              </a:lnSpc>
              <a:spcBef>
                <a:spcPts val="0"/>
              </a:spcBef>
              <a:spcAft>
                <a:spcPts val="600"/>
              </a:spcAft>
              <a:buFont typeface="Arial" panose="020B0604020202020204" pitchFamily="34" charset="0"/>
              <a:buChar char="•"/>
            </a:pPr>
            <a:endParaRPr lang="en-US" sz="1900" b="1" dirty="0">
              <a:latin typeface="+mn-lt"/>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1900" b="1" dirty="0">
              <a:latin typeface="+mn-lt"/>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0" y="5547236"/>
            <a:ext cx="4143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6/27/21</a:t>
            </a:r>
          </a:p>
        </p:txBody>
      </p:sp>
      <p:sp>
        <p:nvSpPr>
          <p:cNvPr id="8" name="TextBox 9">
            <a:extLst>
              <a:ext uri="{FF2B5EF4-FFF2-40B4-BE49-F238E27FC236}">
                <a16:creationId xmlns:a16="http://schemas.microsoft.com/office/drawing/2014/main" id="{6A25E6E1-65DF-42A3-8DCE-6587F8F9DC9C}"/>
              </a:ext>
            </a:extLst>
          </p:cNvPr>
          <p:cNvSpPr txBox="1">
            <a:spLocks noChangeArrowheads="1"/>
          </p:cNvSpPr>
          <p:nvPr/>
        </p:nvSpPr>
        <p:spPr bwMode="auto">
          <a:xfrm>
            <a:off x="-30010" y="274209"/>
            <a:ext cx="5190450"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dirty="0">
                <a:cs typeface="Arial" panose="020B0604020202020204" pitchFamily="34" charset="0"/>
              </a:rPr>
              <a:t>Amazed!</a:t>
            </a:r>
          </a:p>
          <a:p>
            <a:pPr marL="0" marR="38100" indent="0" algn="ctr">
              <a:spcBef>
                <a:spcPts val="0"/>
              </a:spcBef>
              <a:spcAft>
                <a:spcPts val="600"/>
              </a:spcAft>
            </a:pPr>
            <a:r>
              <a:rPr lang="en-US" sz="4400" b="1" dirty="0">
                <a:cs typeface="Arial" panose="020B0604020202020204" pitchFamily="34" charset="0"/>
              </a:rPr>
              <a:t>Rich Young Ruler</a:t>
            </a:r>
          </a:p>
        </p:txBody>
      </p:sp>
      <p:pic>
        <p:nvPicPr>
          <p:cNvPr id="3" name="Picture 2" descr="A picture containing person, dressed&#10;&#10;Description automatically generated">
            <a:extLst>
              <a:ext uri="{FF2B5EF4-FFF2-40B4-BE49-F238E27FC236}">
                <a16:creationId xmlns:a16="http://schemas.microsoft.com/office/drawing/2014/main" id="{B767CCB8-3F63-4309-BC1E-268A5EF97B07}"/>
              </a:ext>
            </a:extLst>
          </p:cNvPr>
          <p:cNvPicPr>
            <a:picLocks noChangeAspect="1"/>
          </p:cNvPicPr>
          <p:nvPr/>
        </p:nvPicPr>
        <p:blipFill rotWithShape="1">
          <a:blip r:embed="rId2">
            <a:extLst>
              <a:ext uri="{28A0092B-C50C-407E-A947-70E740481C1C}">
                <a14:useLocalDpi xmlns:a14="http://schemas.microsoft.com/office/drawing/2010/main" val="0"/>
              </a:ext>
            </a:extLst>
          </a:blip>
          <a:srcRect l="10500" r="46500"/>
          <a:stretch/>
        </p:blipFill>
        <p:spPr>
          <a:xfrm>
            <a:off x="5235793" y="0"/>
            <a:ext cx="3931920" cy="6858000"/>
          </a:xfrm>
          <a:prstGeom prst="rect">
            <a:avLst/>
          </a:prstGeom>
        </p:spPr>
      </p:pic>
    </p:spTree>
    <p:extLst>
      <p:ext uri="{BB962C8B-B14F-4D97-AF65-F5344CB8AC3E}">
        <p14:creationId xmlns:p14="http://schemas.microsoft.com/office/powerpoint/2010/main" val="407206935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609600" y="1524000"/>
            <a:ext cx="7924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658100" algn="r"/>
              </a:tabLst>
            </a:pPr>
            <a:r>
              <a:rPr lang="en-US" sz="3600" b="1" dirty="0">
                <a:effectLst/>
                <a:cs typeface="Arial" panose="020B0604020202020204" pitchFamily="34" charset="0"/>
              </a:rPr>
              <a:t>And when Jesus finished these sayings, the crowds were astonished at his teaching, </a:t>
            </a:r>
            <a:r>
              <a:rPr lang="en-US" sz="3600" b="1" baseline="30000" dirty="0">
                <a:effectLst/>
                <a:cs typeface="Arial" panose="020B0604020202020204" pitchFamily="34" charset="0"/>
              </a:rPr>
              <a:t>29 </a:t>
            </a:r>
            <a:r>
              <a:rPr lang="en-US" sz="3600" b="1" dirty="0">
                <a:effectLst/>
                <a:cs typeface="Arial" panose="020B0604020202020204" pitchFamily="34" charset="0"/>
              </a:rPr>
              <a:t>for he was teaching them as one who had authority, and not as their scribes.	</a:t>
            </a:r>
            <a:r>
              <a:rPr lang="en-US" sz="2800" b="1" dirty="0">
                <a:cs typeface="Arial" panose="020B0604020202020204" pitchFamily="34" charset="0"/>
              </a:rPr>
              <a:t>Mt 7:28-29</a:t>
            </a:r>
          </a:p>
        </p:txBody>
      </p:sp>
      <p:sp>
        <p:nvSpPr>
          <p:cNvPr id="3" name="Rectangle: Rounded Corners 2">
            <a:extLst>
              <a:ext uri="{FF2B5EF4-FFF2-40B4-BE49-F238E27FC236}">
                <a16:creationId xmlns:a16="http://schemas.microsoft.com/office/drawing/2014/main" id="{A3689078-B4A9-4836-B2CF-16CA860344D8}"/>
              </a:ext>
            </a:extLst>
          </p:cNvPr>
          <p:cNvSpPr/>
          <p:nvPr/>
        </p:nvSpPr>
        <p:spPr>
          <a:xfrm>
            <a:off x="609600" y="2743200"/>
            <a:ext cx="25908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A59E4DA7-7DFF-4E90-997D-B11699A996B8}"/>
              </a:ext>
            </a:extLst>
          </p:cNvPr>
          <p:cNvSpPr/>
          <p:nvPr/>
        </p:nvSpPr>
        <p:spPr>
          <a:xfrm>
            <a:off x="595952" y="3844035"/>
            <a:ext cx="2223448" cy="457200"/>
          </a:xfrm>
          <a:prstGeom prst="roundRect">
            <a:avLst/>
          </a:prstGeom>
          <a:noFill/>
          <a:ln w="50800">
            <a:solidFill>
              <a:srgbClr val="0012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2022101"/>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599" y="412789"/>
            <a:ext cx="7924801" cy="60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5400" b="1" dirty="0"/>
              <a:t>Astonished</a:t>
            </a:r>
            <a:r>
              <a:rPr lang="en-US" sz="4000" b="1" dirty="0"/>
              <a:t> [Amazed]</a:t>
            </a:r>
            <a:endParaRPr lang="en-US" sz="5400" b="1" dirty="0"/>
          </a:p>
          <a:p>
            <a:pPr>
              <a:tabLst>
                <a:tab pos="2286000" algn="l"/>
                <a:tab pos="7772400" algn="r"/>
              </a:tabLst>
            </a:pPr>
            <a:r>
              <a:rPr lang="en-US" sz="4400" b="1" dirty="0">
                <a:solidFill>
                  <a:srgbClr val="3E0000"/>
                </a:solidFill>
              </a:rPr>
              <a:t>1605. </a:t>
            </a:r>
            <a:r>
              <a:rPr lang="el-GR" sz="4400" b="1" dirty="0">
                <a:solidFill>
                  <a:srgbClr val="3E0000"/>
                </a:solidFill>
                <a:latin typeface="Gentium"/>
              </a:rPr>
              <a:t>ἐκπλήσσω</a:t>
            </a:r>
            <a:r>
              <a:rPr lang="en-US" sz="4400" b="1" dirty="0">
                <a:solidFill>
                  <a:srgbClr val="3E0000"/>
                </a:solidFill>
                <a:latin typeface="Gentium"/>
              </a:rPr>
              <a:t> </a:t>
            </a:r>
            <a:r>
              <a:rPr lang="en-US" sz="4400" b="1" i="1" dirty="0">
                <a:solidFill>
                  <a:srgbClr val="3E0000"/>
                </a:solidFill>
                <a:latin typeface="Gentium"/>
              </a:rPr>
              <a:t>ekplḗssō; </a:t>
            </a:r>
            <a:r>
              <a:rPr lang="en-US" sz="3600" b="1" i="1" dirty="0">
                <a:latin typeface="Gentium"/>
              </a:rPr>
              <a:t>from ek (1537), an intens., and plḗssō (4141), to strike. To strike out, force out by a blow, but found only in the sense of knocking one out of his senses or self–possession, to strike with astonishment, terror, admiration. In the NT only in the pass., to be struck with astonishment, admiration, to be amazed</a:t>
            </a:r>
            <a:endParaRPr lang="en-US" sz="3600" b="1" dirty="0">
              <a:solidFill>
                <a:srgbClr val="0070C0"/>
              </a:solidFill>
              <a:cs typeface="Arial" panose="020B0604020202020204" pitchFamily="34" charset="0"/>
            </a:endParaRPr>
          </a:p>
        </p:txBody>
      </p:sp>
    </p:spTree>
    <p:extLst>
      <p:ext uri="{BB962C8B-B14F-4D97-AF65-F5344CB8AC3E}">
        <p14:creationId xmlns:p14="http://schemas.microsoft.com/office/powerpoint/2010/main" val="4065042451"/>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609600" y="1066800"/>
            <a:ext cx="7924800" cy="386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pPr>
            <a:r>
              <a:rPr lang="en-US" sz="3600" b="1" dirty="0">
                <a:effectLst/>
                <a:cs typeface="Arial" panose="020B0604020202020204" pitchFamily="34" charset="0"/>
              </a:rPr>
              <a:t>When the disciples heard this, they were greatly astonished, saying, “Who then can be saved?” </a:t>
            </a:r>
            <a:r>
              <a:rPr lang="en-US" sz="3600" b="1" baseline="30000" dirty="0">
                <a:effectLst/>
                <a:cs typeface="Arial" panose="020B0604020202020204" pitchFamily="34" charset="0"/>
              </a:rPr>
              <a:t>26 </a:t>
            </a:r>
            <a:r>
              <a:rPr lang="en-US" sz="3600" b="1" dirty="0">
                <a:effectLst/>
                <a:cs typeface="Arial" panose="020B0604020202020204" pitchFamily="34" charset="0"/>
              </a:rPr>
              <a:t>But Jesus looked at them and said, “With man this is impossible, but with God all things are possible.”</a:t>
            </a:r>
          </a:p>
          <a:p>
            <a:pPr marL="0" marR="0">
              <a:lnSpc>
                <a:spcPct val="115000"/>
              </a:lnSpc>
              <a:spcBef>
                <a:spcPts val="0"/>
              </a:spcBef>
              <a:spcAft>
                <a:spcPts val="1000"/>
              </a:spcAft>
              <a:tabLst>
                <a:tab pos="7778750" algn="r"/>
              </a:tabLst>
            </a:pPr>
            <a:r>
              <a:rPr lang="en-US" sz="2800" b="1" dirty="0">
                <a:cs typeface="Arial" panose="020B0604020202020204" pitchFamily="34" charset="0"/>
              </a:rPr>
              <a:t>	Mt 19:25-26</a:t>
            </a:r>
          </a:p>
        </p:txBody>
      </p:sp>
      <p:sp>
        <p:nvSpPr>
          <p:cNvPr id="3" name="Rectangle: Rounded Corners 2">
            <a:extLst>
              <a:ext uri="{FF2B5EF4-FFF2-40B4-BE49-F238E27FC236}">
                <a16:creationId xmlns:a16="http://schemas.microsoft.com/office/drawing/2014/main" id="{1E97841F-BFF8-417E-97FB-55C445703409}"/>
              </a:ext>
            </a:extLst>
          </p:cNvPr>
          <p:cNvSpPr/>
          <p:nvPr/>
        </p:nvSpPr>
        <p:spPr>
          <a:xfrm>
            <a:off x="3429000" y="1676400"/>
            <a:ext cx="2590800" cy="5334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815779"/>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599" y="1752600"/>
            <a:ext cx="792480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Silently Read along with me</a:t>
            </a:r>
          </a:p>
          <a:p>
            <a:pPr algn="ctr">
              <a:tabLst>
                <a:tab pos="2286000" algn="l"/>
                <a:tab pos="7772400" algn="r"/>
              </a:tabLst>
            </a:pPr>
            <a:r>
              <a:rPr lang="en-US" sz="6000" b="1" dirty="0">
                <a:cs typeface="Arial" panose="020B0604020202020204" pitchFamily="34" charset="0"/>
              </a:rPr>
              <a:t>Mt 19:16-30 </a:t>
            </a:r>
          </a:p>
        </p:txBody>
      </p:sp>
    </p:spTree>
    <p:extLst>
      <p:ext uri="{BB962C8B-B14F-4D97-AF65-F5344CB8AC3E}">
        <p14:creationId xmlns:p14="http://schemas.microsoft.com/office/powerpoint/2010/main" val="1288382923"/>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62000" y="2459504"/>
            <a:ext cx="7620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Who he </a:t>
            </a:r>
            <a:r>
              <a:rPr lang="en-US" sz="4800" b="1" i="1" dirty="0">
                <a:cs typeface="Arial" panose="020B0604020202020204" pitchFamily="34" charset="0"/>
              </a:rPr>
              <a:t>(rich young ruler)</a:t>
            </a:r>
            <a:r>
              <a:rPr lang="en-US" sz="6000" b="1" dirty="0">
                <a:cs typeface="Arial" panose="020B0604020202020204" pitchFamily="34" charset="0"/>
              </a:rPr>
              <a:t> is </a:t>
            </a:r>
            <a:r>
              <a:rPr lang="en-US" sz="6000" b="1" u="sng" dirty="0">
                <a:uFill>
                  <a:solidFill>
                    <a:srgbClr val="3E0000"/>
                  </a:solidFill>
                </a:uFill>
                <a:cs typeface="Arial" panose="020B0604020202020204" pitchFamily="34" charset="0"/>
              </a:rPr>
              <a:t>addressing</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625365" y="1709062"/>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004036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609600" y="1166842"/>
            <a:ext cx="7924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658100" algn="r"/>
              </a:tabLst>
            </a:pPr>
            <a:r>
              <a:rPr lang="en-US" sz="3600" b="1" dirty="0">
                <a:effectLst/>
                <a:cs typeface="Arial" panose="020B0604020202020204" pitchFamily="34" charset="0"/>
              </a:rPr>
              <a:t>And behold, a man came up to him, saying, “Teacher, what good deed must I do to have eternal life?” </a:t>
            </a:r>
            <a:r>
              <a:rPr lang="en-US" sz="3600" b="1" baseline="30000" dirty="0">
                <a:effectLst/>
                <a:cs typeface="Arial" panose="020B0604020202020204" pitchFamily="34" charset="0"/>
              </a:rPr>
              <a:t>17 </a:t>
            </a:r>
            <a:r>
              <a:rPr lang="en-US" sz="3600" b="1" dirty="0">
                <a:effectLst/>
                <a:cs typeface="Arial" panose="020B0604020202020204" pitchFamily="34" charset="0"/>
              </a:rPr>
              <a:t>And he said to him, </a:t>
            </a:r>
            <a:r>
              <a:rPr lang="en-US" sz="3600" b="1" dirty="0">
                <a:solidFill>
                  <a:srgbClr val="3E0000"/>
                </a:solidFill>
                <a:effectLst/>
                <a:cs typeface="Arial" panose="020B0604020202020204" pitchFamily="34" charset="0"/>
              </a:rPr>
              <a:t>“Why do you ask me about what is good? There is only one who is good. If you would enter life, keep the commandments.”	</a:t>
            </a:r>
            <a:r>
              <a:rPr lang="en-US" sz="2800" b="1" dirty="0">
                <a:cs typeface="Arial" panose="020B0604020202020204" pitchFamily="34" charset="0"/>
              </a:rPr>
              <a:t>Mt 19:16-17</a:t>
            </a:r>
          </a:p>
        </p:txBody>
      </p:sp>
      <p:sp>
        <p:nvSpPr>
          <p:cNvPr id="3" name="Rectangle: Rounded Corners 2">
            <a:extLst>
              <a:ext uri="{FF2B5EF4-FFF2-40B4-BE49-F238E27FC236}">
                <a16:creationId xmlns:a16="http://schemas.microsoft.com/office/drawing/2014/main" id="{F24CD137-1B00-49A1-B797-815E3D44F007}"/>
              </a:ext>
            </a:extLst>
          </p:cNvPr>
          <p:cNvSpPr/>
          <p:nvPr/>
        </p:nvSpPr>
        <p:spPr>
          <a:xfrm>
            <a:off x="5715000" y="1828800"/>
            <a:ext cx="1219200" cy="533400"/>
          </a:xfrm>
          <a:prstGeom prst="roundRect">
            <a:avLst/>
          </a:prstGeom>
          <a:noFill/>
          <a:ln w="635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9109177"/>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599" y="1752600"/>
            <a:ext cx="792480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Put a rectangle around the word GOOD </a:t>
            </a:r>
            <a:r>
              <a:rPr lang="en-US" sz="6000" i="1" dirty="0">
                <a:cs typeface="Arial" panose="020B0604020202020204" pitchFamily="34" charset="0"/>
              </a:rPr>
              <a:t>(2x) </a:t>
            </a:r>
            <a:r>
              <a:rPr lang="en-US" sz="6000" b="1" dirty="0">
                <a:cs typeface="Arial" panose="020B0604020202020204" pitchFamily="34" charset="0"/>
              </a:rPr>
              <a:t>in </a:t>
            </a:r>
          </a:p>
          <a:p>
            <a:pPr algn="ctr">
              <a:tabLst>
                <a:tab pos="2286000" algn="l"/>
                <a:tab pos="7772400" algn="r"/>
              </a:tabLst>
            </a:pPr>
            <a:r>
              <a:rPr lang="en-US" sz="6000" b="1" dirty="0">
                <a:cs typeface="Arial" panose="020B0604020202020204" pitchFamily="34" charset="0"/>
              </a:rPr>
              <a:t>Mt 19:17</a:t>
            </a:r>
          </a:p>
        </p:txBody>
      </p:sp>
    </p:spTree>
    <p:extLst>
      <p:ext uri="{BB962C8B-B14F-4D97-AF65-F5344CB8AC3E}">
        <p14:creationId xmlns:p14="http://schemas.microsoft.com/office/powerpoint/2010/main" val="626347417"/>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41947" y="1997839"/>
            <a:ext cx="7620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What he </a:t>
            </a:r>
            <a:r>
              <a:rPr lang="en-US" sz="4800" b="1" i="1" dirty="0">
                <a:cs typeface="Arial" panose="020B0604020202020204" pitchFamily="34" charset="0"/>
              </a:rPr>
              <a:t>(rich young ruler)</a:t>
            </a:r>
            <a:r>
              <a:rPr lang="en-US" sz="6000" b="1" dirty="0">
                <a:cs typeface="Arial" panose="020B0604020202020204" pitchFamily="34" charset="0"/>
              </a:rPr>
              <a:t> is </a:t>
            </a:r>
            <a:r>
              <a:rPr lang="en-US" sz="6000" b="1" u="sng" dirty="0">
                <a:uFill>
                  <a:solidFill>
                    <a:srgbClr val="3E0000"/>
                  </a:solidFill>
                </a:uFill>
                <a:cs typeface="Arial" panose="020B0604020202020204" pitchFamily="34" charset="0"/>
              </a:rPr>
              <a:t>thinking</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about</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himself</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753979" y="1295400"/>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157793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609600" y="612844"/>
            <a:ext cx="7924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658100" algn="r"/>
              </a:tabLst>
            </a:pPr>
            <a:r>
              <a:rPr lang="en-US" sz="3600" b="1" dirty="0">
                <a:effectLst/>
                <a:cs typeface="Arial" panose="020B0604020202020204" pitchFamily="34" charset="0"/>
              </a:rPr>
              <a:t>He said to him, “Which ones?” And Jesus said, </a:t>
            </a:r>
            <a:r>
              <a:rPr lang="en-US" sz="3600" b="1" dirty="0">
                <a:solidFill>
                  <a:srgbClr val="3E0000"/>
                </a:solidFill>
                <a:effectLst/>
                <a:cs typeface="Arial" panose="020B0604020202020204" pitchFamily="34" charset="0"/>
              </a:rPr>
              <a:t>“You shall not murder, You shall not commit adultery, You shall not steal, You shall not bear false witness, </a:t>
            </a:r>
            <a:r>
              <a:rPr lang="en-US" sz="3600" b="1" baseline="30000" dirty="0">
                <a:solidFill>
                  <a:srgbClr val="3E0000"/>
                </a:solidFill>
                <a:effectLst/>
                <a:cs typeface="Arial" panose="020B0604020202020204" pitchFamily="34" charset="0"/>
              </a:rPr>
              <a:t>19 </a:t>
            </a:r>
            <a:r>
              <a:rPr lang="en-US" sz="3600" b="1" dirty="0">
                <a:solidFill>
                  <a:srgbClr val="3E0000"/>
                </a:solidFill>
                <a:effectLst/>
                <a:cs typeface="Arial" panose="020B0604020202020204" pitchFamily="34" charset="0"/>
              </a:rPr>
              <a:t>Honor your father and mother, and… You shall love your neighbor as yourself.”</a:t>
            </a:r>
            <a:r>
              <a:rPr lang="en-US" sz="3600" b="1" dirty="0">
                <a:effectLst/>
                <a:cs typeface="Arial" panose="020B0604020202020204" pitchFamily="34" charset="0"/>
              </a:rPr>
              <a:t> </a:t>
            </a:r>
            <a:r>
              <a:rPr lang="en-US" sz="3600" b="1" baseline="30000" dirty="0">
                <a:effectLst/>
                <a:cs typeface="Arial" panose="020B0604020202020204" pitchFamily="34" charset="0"/>
              </a:rPr>
              <a:t>20 </a:t>
            </a:r>
            <a:r>
              <a:rPr lang="en-US" sz="3600" b="1" dirty="0">
                <a:effectLst/>
                <a:cs typeface="Arial" panose="020B0604020202020204" pitchFamily="34" charset="0"/>
              </a:rPr>
              <a:t>The young man said to him, “All these I have kept. What do I still lack?”</a:t>
            </a:r>
          </a:p>
          <a:p>
            <a:pPr marL="0" marR="0">
              <a:spcBef>
                <a:spcPts val="0"/>
              </a:spcBef>
              <a:spcAft>
                <a:spcPts val="0"/>
              </a:spcAft>
              <a:tabLst>
                <a:tab pos="7658100" algn="r"/>
              </a:tabLst>
            </a:pPr>
            <a:r>
              <a:rPr lang="en-US" sz="3600" b="1" dirty="0">
                <a:solidFill>
                  <a:srgbClr val="3E0000"/>
                </a:solidFill>
                <a:effectLst/>
                <a:cs typeface="Arial" panose="020B0604020202020204" pitchFamily="34" charset="0"/>
              </a:rPr>
              <a:t>	</a:t>
            </a:r>
            <a:r>
              <a:rPr lang="en-US" sz="2800" b="1" dirty="0">
                <a:cs typeface="Arial" panose="020B0604020202020204" pitchFamily="34" charset="0"/>
              </a:rPr>
              <a:t>Mt 19:18-20</a:t>
            </a:r>
          </a:p>
        </p:txBody>
      </p:sp>
    </p:spTree>
    <p:extLst>
      <p:ext uri="{BB962C8B-B14F-4D97-AF65-F5344CB8AC3E}">
        <p14:creationId xmlns:p14="http://schemas.microsoft.com/office/powerpoint/2010/main" val="3760694054"/>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609600" y="1166842"/>
            <a:ext cx="7924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658100" algn="r"/>
              </a:tabLst>
            </a:pPr>
            <a:r>
              <a:rPr lang="en-US" sz="3600" b="1" dirty="0">
                <a:effectLst/>
                <a:cs typeface="Arial" panose="020B0604020202020204" pitchFamily="34" charset="0"/>
              </a:rPr>
              <a:t>Jesus said to him, </a:t>
            </a:r>
            <a:r>
              <a:rPr lang="en-US" sz="3600" b="1" dirty="0">
                <a:solidFill>
                  <a:srgbClr val="3E0000"/>
                </a:solidFill>
                <a:effectLst/>
                <a:cs typeface="Arial" panose="020B0604020202020204" pitchFamily="34" charset="0"/>
              </a:rPr>
              <a:t>“If you would be perfect, go, sell what you possess and give to the poor, and you will have treasure in heaven; and come, follow me.”</a:t>
            </a:r>
            <a:r>
              <a:rPr lang="en-US" sz="3600" b="1" dirty="0">
                <a:effectLst/>
                <a:cs typeface="Arial" panose="020B0604020202020204" pitchFamily="34" charset="0"/>
              </a:rPr>
              <a:t> </a:t>
            </a:r>
            <a:r>
              <a:rPr lang="en-US" sz="3600" b="1" baseline="30000" dirty="0">
                <a:effectLst/>
                <a:cs typeface="Arial" panose="020B0604020202020204" pitchFamily="34" charset="0"/>
              </a:rPr>
              <a:t>22 </a:t>
            </a:r>
            <a:r>
              <a:rPr lang="en-US" sz="3600" b="1" dirty="0">
                <a:effectLst/>
                <a:cs typeface="Arial" panose="020B0604020202020204" pitchFamily="34" charset="0"/>
              </a:rPr>
              <a:t>When the young man heard this he went away sorrowful, for he had great possessions.	</a:t>
            </a:r>
            <a:r>
              <a:rPr lang="en-US" sz="2800" b="1" dirty="0">
                <a:cs typeface="Arial" panose="020B0604020202020204" pitchFamily="34" charset="0"/>
              </a:rPr>
              <a:t>Mt 19:21-22</a:t>
            </a:r>
          </a:p>
        </p:txBody>
      </p:sp>
      <p:sp>
        <p:nvSpPr>
          <p:cNvPr id="3" name="Rectangle: Rounded Corners 2">
            <a:extLst>
              <a:ext uri="{FF2B5EF4-FFF2-40B4-BE49-F238E27FC236}">
                <a16:creationId xmlns:a16="http://schemas.microsoft.com/office/drawing/2014/main" id="{F24CD137-1B00-49A1-B797-815E3D44F007}"/>
              </a:ext>
            </a:extLst>
          </p:cNvPr>
          <p:cNvSpPr/>
          <p:nvPr/>
        </p:nvSpPr>
        <p:spPr>
          <a:xfrm>
            <a:off x="1828800" y="2871716"/>
            <a:ext cx="4267200" cy="533400"/>
          </a:xfrm>
          <a:prstGeom prst="roundRect">
            <a:avLst/>
          </a:prstGeom>
          <a:noFill/>
          <a:ln w="635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E0000"/>
              </a:solidFill>
            </a:endParaRPr>
          </a:p>
        </p:txBody>
      </p:sp>
    </p:spTree>
    <p:extLst>
      <p:ext uri="{BB962C8B-B14F-4D97-AF65-F5344CB8AC3E}">
        <p14:creationId xmlns:p14="http://schemas.microsoft.com/office/powerpoint/2010/main" val="4266581957"/>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09599" y="1074509"/>
            <a:ext cx="7772401"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It’s easy to fool ourselves into thinking that we are </a:t>
            </a:r>
            <a:r>
              <a:rPr lang="en-US" sz="6000" b="1" u="heavy" dirty="0">
                <a:solidFill>
                  <a:srgbClr val="3E0000"/>
                </a:solidFill>
                <a:cs typeface="Arial" panose="020B0604020202020204" pitchFamily="34" charset="0"/>
              </a:rPr>
              <a:t>Godly</a:t>
            </a:r>
            <a:r>
              <a:rPr lang="en-US" sz="6000" b="1" dirty="0">
                <a:cs typeface="Arial" panose="020B0604020202020204" pitchFamily="34" charset="0"/>
              </a:rPr>
              <a:t> when are doing “God” things.</a:t>
            </a:r>
          </a:p>
        </p:txBody>
      </p:sp>
    </p:spTree>
    <p:extLst>
      <p:ext uri="{BB962C8B-B14F-4D97-AF65-F5344CB8AC3E}">
        <p14:creationId xmlns:p14="http://schemas.microsoft.com/office/powerpoint/2010/main" val="3266935440"/>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41947" y="1997839"/>
            <a:ext cx="7620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What he </a:t>
            </a:r>
            <a:r>
              <a:rPr lang="en-US" sz="4800" b="1" i="1" dirty="0">
                <a:cs typeface="Arial" panose="020B0604020202020204" pitchFamily="34" charset="0"/>
              </a:rPr>
              <a:t>(rich young ruler)</a:t>
            </a:r>
            <a:r>
              <a:rPr lang="en-US" sz="6000" b="1" dirty="0">
                <a:cs typeface="Arial" panose="020B0604020202020204" pitchFamily="34" charset="0"/>
              </a:rPr>
              <a:t> is </a:t>
            </a:r>
            <a:r>
              <a:rPr lang="en-US" sz="6000" b="1" u="sng" dirty="0">
                <a:uFill>
                  <a:solidFill>
                    <a:srgbClr val="3E0000"/>
                  </a:solidFill>
                </a:uFill>
                <a:cs typeface="Arial" panose="020B0604020202020204" pitchFamily="34" charset="0"/>
              </a:rPr>
              <a:t>thinking</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about</a:t>
            </a:r>
            <a:r>
              <a:rPr lang="en-US" sz="6000" b="1" dirty="0">
                <a:uFill>
                  <a:solidFill>
                    <a:srgbClr val="3E0000"/>
                  </a:solidFill>
                </a:uFill>
                <a:cs typeface="Arial" panose="020B0604020202020204" pitchFamily="34" charset="0"/>
              </a:rPr>
              <a:t> </a:t>
            </a:r>
            <a:r>
              <a:rPr lang="en-US" sz="6000" b="1" u="sng" dirty="0">
                <a:uFill>
                  <a:solidFill>
                    <a:srgbClr val="3E0000"/>
                  </a:solidFill>
                </a:uFill>
                <a:cs typeface="Arial" panose="020B0604020202020204" pitchFamily="34" charset="0"/>
              </a:rPr>
              <a:t>eternity</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p:txBody>
      </p:sp>
      <p:sp>
        <p:nvSpPr>
          <p:cNvPr id="2" name="Explosion: 8 Points 1">
            <a:extLst>
              <a:ext uri="{FF2B5EF4-FFF2-40B4-BE49-F238E27FC236}">
                <a16:creationId xmlns:a16="http://schemas.microsoft.com/office/drawing/2014/main" id="{DE78751A-7DB8-4226-8B03-E8297DF780B1}"/>
              </a:ext>
            </a:extLst>
          </p:cNvPr>
          <p:cNvSpPr/>
          <p:nvPr/>
        </p:nvSpPr>
        <p:spPr>
          <a:xfrm>
            <a:off x="753979" y="1295400"/>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751682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304800" y="228600"/>
            <a:ext cx="85344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80338" algn="r"/>
              </a:tabLst>
            </a:pPr>
            <a:r>
              <a:rPr lang="en-US" sz="3400" b="1" dirty="0">
                <a:effectLst/>
                <a:cs typeface="Arial" panose="020B0604020202020204" pitchFamily="34" charset="0"/>
              </a:rPr>
              <a:t>And Jesus said to his disciples, “Truly, I say to you, only with difficulty will a rich person enter the kingdom of heaven. </a:t>
            </a:r>
            <a:r>
              <a:rPr lang="en-US" sz="3400" b="1" baseline="30000" dirty="0">
                <a:effectLst/>
                <a:cs typeface="Arial" panose="020B0604020202020204" pitchFamily="34" charset="0"/>
              </a:rPr>
              <a:t>24 </a:t>
            </a:r>
            <a:r>
              <a:rPr lang="en-US" sz="3400" b="1" dirty="0">
                <a:effectLst/>
                <a:cs typeface="Arial" panose="020B0604020202020204" pitchFamily="34" charset="0"/>
              </a:rPr>
              <a:t>Again I tell you, it is easier for a camel to go through the eye of a needle than for a rich person to enter the kingdom of God.” </a:t>
            </a:r>
            <a:r>
              <a:rPr lang="en-US" sz="3400" b="1" baseline="30000" dirty="0">
                <a:effectLst/>
                <a:cs typeface="Arial" panose="020B0604020202020204" pitchFamily="34" charset="0"/>
              </a:rPr>
              <a:t>25 </a:t>
            </a:r>
            <a:r>
              <a:rPr lang="en-US" sz="3400" b="1" dirty="0">
                <a:effectLst/>
                <a:cs typeface="Arial" panose="020B0604020202020204" pitchFamily="34" charset="0"/>
              </a:rPr>
              <a:t>When the disciples heard this, they were greatly astonished, saying, “Who then can be saved?” </a:t>
            </a:r>
            <a:r>
              <a:rPr lang="en-US" sz="3400" b="1" baseline="30000" dirty="0">
                <a:effectLst/>
                <a:cs typeface="Arial" panose="020B0604020202020204" pitchFamily="34" charset="0"/>
              </a:rPr>
              <a:t>26 </a:t>
            </a:r>
            <a:r>
              <a:rPr lang="en-US" sz="3400" b="1" dirty="0">
                <a:effectLst/>
                <a:cs typeface="Arial" panose="020B0604020202020204" pitchFamily="34" charset="0"/>
              </a:rPr>
              <a:t>But Jesus looked at them and said, “With man this is impossible, but with God all things are possible.”	</a:t>
            </a:r>
            <a:r>
              <a:rPr lang="en-US" sz="2800" b="1" dirty="0">
                <a:cs typeface="Arial" panose="020B0604020202020204" pitchFamily="34" charset="0"/>
              </a:rPr>
              <a:t>Mt 19:23-26</a:t>
            </a:r>
          </a:p>
        </p:txBody>
      </p:sp>
    </p:spTree>
    <p:extLst>
      <p:ext uri="{BB962C8B-B14F-4D97-AF65-F5344CB8AC3E}">
        <p14:creationId xmlns:p14="http://schemas.microsoft.com/office/powerpoint/2010/main" val="1577728928"/>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57201" y="304800"/>
            <a:ext cx="8305800" cy="63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5800" b="1" dirty="0">
                <a:cs typeface="Arial" panose="020B0604020202020204" pitchFamily="34" charset="0"/>
              </a:rPr>
              <a:t>Heaven is not about doing “GOOD” with what you have. It is about giving up my “Earthly Likes” </a:t>
            </a:r>
            <a:r>
              <a:rPr lang="en-US" sz="5800" dirty="0">
                <a:cs typeface="Arial" panose="020B0604020202020204" pitchFamily="34" charset="0"/>
              </a:rPr>
              <a:t>&amp;</a:t>
            </a:r>
            <a:r>
              <a:rPr lang="en-US" sz="5800" b="1" dirty="0">
                <a:cs typeface="Arial" panose="020B0604020202020204" pitchFamily="34" charset="0"/>
              </a:rPr>
              <a:t> trusting in God’s </a:t>
            </a:r>
            <a:r>
              <a:rPr lang="en-US" sz="4000" i="1" dirty="0">
                <a:cs typeface="Arial" panose="020B0604020202020204" pitchFamily="34" charset="0"/>
              </a:rPr>
              <a:t>other kingdom </a:t>
            </a:r>
            <a:r>
              <a:rPr lang="en-US" sz="5800" b="1" dirty="0">
                <a:cs typeface="Arial" panose="020B0604020202020204" pitchFamily="34" charset="0"/>
              </a:rPr>
              <a:t>GOODNESS!</a:t>
            </a:r>
          </a:p>
        </p:txBody>
      </p:sp>
    </p:spTree>
    <p:extLst>
      <p:ext uri="{BB962C8B-B14F-4D97-AF65-F5344CB8AC3E}">
        <p14:creationId xmlns:p14="http://schemas.microsoft.com/office/powerpoint/2010/main" val="4201249941"/>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304800" y="228600"/>
            <a:ext cx="85344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80338" algn="r"/>
              </a:tabLst>
            </a:pPr>
            <a:r>
              <a:rPr lang="en-US" sz="3400" b="1" dirty="0">
                <a:effectLst/>
                <a:cs typeface="Arial" panose="020B0604020202020204" pitchFamily="34" charset="0"/>
              </a:rPr>
              <a:t>And Jesus said to his disciples, “Truly, I say to you, only with difficulty will a rich person enter the kingdom of heaven. </a:t>
            </a:r>
            <a:r>
              <a:rPr lang="en-US" sz="3400" b="1" baseline="30000" dirty="0">
                <a:effectLst/>
                <a:cs typeface="Arial" panose="020B0604020202020204" pitchFamily="34" charset="0"/>
              </a:rPr>
              <a:t>24 </a:t>
            </a:r>
            <a:r>
              <a:rPr lang="en-US" sz="3400" b="1" dirty="0">
                <a:effectLst/>
                <a:cs typeface="Arial" panose="020B0604020202020204" pitchFamily="34" charset="0"/>
              </a:rPr>
              <a:t>Again I tell you, it is easier for a camel to go through the eye of a needle than for a rich person to enter the kingdom of God.” </a:t>
            </a:r>
            <a:r>
              <a:rPr lang="en-US" sz="3400" b="1" baseline="30000" dirty="0">
                <a:effectLst/>
                <a:cs typeface="Arial" panose="020B0604020202020204" pitchFamily="34" charset="0"/>
              </a:rPr>
              <a:t>25 </a:t>
            </a:r>
            <a:r>
              <a:rPr lang="en-US" sz="3400" b="1" dirty="0">
                <a:effectLst/>
                <a:cs typeface="Arial" panose="020B0604020202020204" pitchFamily="34" charset="0"/>
              </a:rPr>
              <a:t>When the disciples heard this, they were greatly astonished, saying, “Who then can be saved?” </a:t>
            </a:r>
            <a:r>
              <a:rPr lang="en-US" sz="3400" b="1" baseline="30000" dirty="0">
                <a:effectLst/>
                <a:cs typeface="Arial" panose="020B0604020202020204" pitchFamily="34" charset="0"/>
              </a:rPr>
              <a:t>26 </a:t>
            </a:r>
            <a:r>
              <a:rPr lang="en-US" sz="3400" b="1" dirty="0">
                <a:effectLst/>
                <a:cs typeface="Arial" panose="020B0604020202020204" pitchFamily="34" charset="0"/>
              </a:rPr>
              <a:t>But Jesus looked at them and said, “With man this is impossible, but with God all things are possible.”	</a:t>
            </a:r>
            <a:r>
              <a:rPr lang="en-US" sz="2800" b="1" dirty="0">
                <a:cs typeface="Arial" panose="020B0604020202020204" pitchFamily="34" charset="0"/>
              </a:rPr>
              <a:t>Mt 19:23-26</a:t>
            </a:r>
          </a:p>
        </p:txBody>
      </p:sp>
    </p:spTree>
    <p:extLst>
      <p:ext uri="{BB962C8B-B14F-4D97-AF65-F5344CB8AC3E}">
        <p14:creationId xmlns:p14="http://schemas.microsoft.com/office/powerpoint/2010/main" val="2788533167"/>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7E1227-A316-45B3-80F8-3D9067FDD235}"/>
              </a:ext>
            </a:extLst>
          </p:cNvPr>
          <p:cNvSpPr txBox="1">
            <a:spLocks noChangeArrowheads="1"/>
          </p:cNvSpPr>
          <p:nvPr/>
        </p:nvSpPr>
        <p:spPr bwMode="auto">
          <a:xfrm>
            <a:off x="381000" y="685800"/>
            <a:ext cx="8382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1000" algn="r"/>
              </a:tabLst>
            </a:pPr>
            <a:r>
              <a:rPr lang="en-US" sz="3600" b="1" dirty="0">
                <a:effectLst/>
                <a:cs typeface="Arial" panose="020B0604020202020204" pitchFamily="34" charset="0"/>
              </a:rPr>
              <a:t>Then Peter said in reply, </a:t>
            </a:r>
            <a:r>
              <a:rPr lang="en-US" sz="3600" b="1" dirty="0">
                <a:solidFill>
                  <a:srgbClr val="002060"/>
                </a:solidFill>
                <a:effectLst/>
                <a:cs typeface="Arial" panose="020B0604020202020204" pitchFamily="34" charset="0"/>
              </a:rPr>
              <a:t>“See, we have left everything and followed you. What then will we have?” </a:t>
            </a:r>
            <a:r>
              <a:rPr lang="en-US" sz="3600" b="1" baseline="30000" dirty="0">
                <a:effectLst/>
                <a:cs typeface="Arial" panose="020B0604020202020204" pitchFamily="34" charset="0"/>
              </a:rPr>
              <a:t>28 </a:t>
            </a:r>
            <a:r>
              <a:rPr lang="en-US" sz="3600" b="1" dirty="0">
                <a:effectLst/>
                <a:cs typeface="Arial" panose="020B0604020202020204" pitchFamily="34" charset="0"/>
              </a:rPr>
              <a:t>Jesus said to them, </a:t>
            </a:r>
            <a:r>
              <a:rPr lang="en-US" sz="3600" b="1" dirty="0">
                <a:solidFill>
                  <a:srgbClr val="3E0000"/>
                </a:solidFill>
                <a:effectLst/>
                <a:cs typeface="Arial" panose="020B0604020202020204" pitchFamily="34" charset="0"/>
              </a:rPr>
              <a:t>“Truly, I say to you, in the new world, when the Son of Man will sit on his glorious throne, you who have followed me will also sit on twelve thrones, judging the twelve tribes of Israel.”</a:t>
            </a:r>
            <a:r>
              <a:rPr lang="en-US" sz="3600" b="1" dirty="0">
                <a:effectLst/>
                <a:cs typeface="Arial" panose="020B0604020202020204" pitchFamily="34" charset="0"/>
              </a:rPr>
              <a:t>	</a:t>
            </a:r>
            <a:r>
              <a:rPr lang="en-US" sz="2800" b="1" dirty="0">
                <a:cs typeface="Arial" panose="020B0604020202020204" pitchFamily="34" charset="0"/>
              </a:rPr>
              <a:t>Mt 19:27-28</a:t>
            </a:r>
          </a:p>
        </p:txBody>
      </p:sp>
    </p:spTree>
    <p:extLst>
      <p:ext uri="{BB962C8B-B14F-4D97-AF65-F5344CB8AC3E}">
        <p14:creationId xmlns:p14="http://schemas.microsoft.com/office/powerpoint/2010/main" val="2847389754"/>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33400" y="1597729"/>
            <a:ext cx="83058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5800" b="1" dirty="0">
                <a:cs typeface="Arial" panose="020B0604020202020204" pitchFamily="34" charset="0"/>
              </a:rPr>
              <a:t>Underline </a:t>
            </a:r>
            <a:r>
              <a:rPr lang="en-US" sz="5800" dirty="0">
                <a:cs typeface="Arial" panose="020B0604020202020204" pitchFamily="34" charset="0"/>
              </a:rPr>
              <a:t>(in verse 28)</a:t>
            </a:r>
            <a:r>
              <a:rPr lang="en-US" sz="5800" b="1" dirty="0">
                <a:cs typeface="Arial" panose="020B0604020202020204" pitchFamily="34" charset="0"/>
              </a:rPr>
              <a:t> “new world” and Jesus will sit on His glorious throne.</a:t>
            </a:r>
          </a:p>
        </p:txBody>
      </p:sp>
    </p:spTree>
    <p:extLst>
      <p:ext uri="{BB962C8B-B14F-4D97-AF65-F5344CB8AC3E}">
        <p14:creationId xmlns:p14="http://schemas.microsoft.com/office/powerpoint/2010/main" val="3922177308"/>
      </p:ext>
    </p:extLst>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19100" y="612844"/>
            <a:ext cx="8305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The Kingdom of Heaven will be a completely NEW world with an established, glorious king – JESUS!</a:t>
            </a:r>
          </a:p>
        </p:txBody>
      </p:sp>
    </p:spTree>
    <p:extLst>
      <p:ext uri="{BB962C8B-B14F-4D97-AF65-F5344CB8AC3E}">
        <p14:creationId xmlns:p14="http://schemas.microsoft.com/office/powerpoint/2010/main" val="3729487645"/>
      </p:ext>
    </p:extLst>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7E1227-A316-45B3-80F8-3D9067FDD235}"/>
              </a:ext>
            </a:extLst>
          </p:cNvPr>
          <p:cNvSpPr txBox="1">
            <a:spLocks noChangeArrowheads="1"/>
          </p:cNvSpPr>
          <p:nvPr/>
        </p:nvSpPr>
        <p:spPr bwMode="auto">
          <a:xfrm>
            <a:off x="609600" y="1219200"/>
            <a:ext cx="7772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1000" algn="r"/>
              </a:tabLst>
            </a:pPr>
            <a:r>
              <a:rPr lang="en-US" sz="3600" b="1" dirty="0">
                <a:solidFill>
                  <a:srgbClr val="3E0000"/>
                </a:solidFill>
                <a:effectLst/>
                <a:cs typeface="Arial" panose="020B0604020202020204" pitchFamily="34" charset="0"/>
              </a:rPr>
              <a:t>“And everyone who has left houses or brothers or sisters or father or mother or children or lands, for my name’s sake, will receive a hundredfold and will inherit eternal life. </a:t>
            </a:r>
            <a:r>
              <a:rPr lang="en-US" sz="3600" b="1" baseline="30000" dirty="0">
                <a:solidFill>
                  <a:srgbClr val="3E0000"/>
                </a:solidFill>
                <a:effectLst/>
                <a:cs typeface="Arial" panose="020B0604020202020204" pitchFamily="34" charset="0"/>
              </a:rPr>
              <a:t>30 </a:t>
            </a:r>
            <a:r>
              <a:rPr lang="en-US" sz="3600" b="1" dirty="0">
                <a:solidFill>
                  <a:srgbClr val="3E0000"/>
                </a:solidFill>
                <a:effectLst/>
                <a:cs typeface="Arial" panose="020B0604020202020204" pitchFamily="34" charset="0"/>
              </a:rPr>
              <a:t>But many who are first will be last, and the last first.”</a:t>
            </a:r>
            <a:r>
              <a:rPr lang="en-US" sz="3600" b="1" dirty="0">
                <a:effectLst/>
                <a:cs typeface="Arial" panose="020B0604020202020204" pitchFamily="34" charset="0"/>
              </a:rPr>
              <a:t>	</a:t>
            </a:r>
            <a:r>
              <a:rPr lang="en-US" sz="2800" b="1" dirty="0">
                <a:cs typeface="Arial" panose="020B0604020202020204" pitchFamily="34" charset="0"/>
              </a:rPr>
              <a:t>Mt 19:29-30</a:t>
            </a:r>
          </a:p>
        </p:txBody>
      </p:sp>
    </p:spTree>
    <p:extLst>
      <p:ext uri="{BB962C8B-B14F-4D97-AF65-F5344CB8AC3E}">
        <p14:creationId xmlns:p14="http://schemas.microsoft.com/office/powerpoint/2010/main" val="4098170921"/>
      </p:ext>
    </p:extLst>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19100" y="151179"/>
            <a:ext cx="830580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The paramount tie between the Kingdom of Heaven and this world will be that I think about others before I think about myself!</a:t>
            </a:r>
          </a:p>
        </p:txBody>
      </p:sp>
    </p:spTree>
    <p:extLst>
      <p:ext uri="{BB962C8B-B14F-4D97-AF65-F5344CB8AC3E}">
        <p14:creationId xmlns:p14="http://schemas.microsoft.com/office/powerpoint/2010/main" val="2638732937"/>
      </p:ext>
    </p:extLst>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19100" y="566678"/>
            <a:ext cx="83058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6000" b="1" dirty="0">
                <a:cs typeface="Arial" panose="020B0604020202020204" pitchFamily="34" charset="0"/>
              </a:rPr>
              <a:t>This man was doing GOOD things in a GOOD way. </a:t>
            </a:r>
          </a:p>
        </p:txBody>
      </p:sp>
      <p:sp>
        <p:nvSpPr>
          <p:cNvPr id="4" name="TextBox 1">
            <a:extLst>
              <a:ext uri="{FF2B5EF4-FFF2-40B4-BE49-F238E27FC236}">
                <a16:creationId xmlns:a16="http://schemas.microsoft.com/office/drawing/2014/main" id="{32FCAECA-6CDC-4C0B-8390-23D40FB8A8E4}"/>
              </a:ext>
            </a:extLst>
          </p:cNvPr>
          <p:cNvSpPr txBox="1">
            <a:spLocks noChangeArrowheads="1"/>
          </p:cNvSpPr>
          <p:nvPr/>
        </p:nvSpPr>
        <p:spPr bwMode="auto">
          <a:xfrm>
            <a:off x="419100" y="3886200"/>
            <a:ext cx="8305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2286000" algn="l"/>
                <a:tab pos="7772400" algn="r"/>
              </a:tabLst>
            </a:pPr>
            <a:r>
              <a:rPr lang="en-US" sz="8000" b="1" dirty="0">
                <a:cs typeface="Arial" panose="020B0604020202020204" pitchFamily="34" charset="0"/>
              </a:rPr>
              <a:t>… am I?</a:t>
            </a:r>
          </a:p>
        </p:txBody>
      </p:sp>
    </p:spTree>
    <p:extLst>
      <p:ext uri="{BB962C8B-B14F-4D97-AF65-F5344CB8AC3E}">
        <p14:creationId xmlns:p14="http://schemas.microsoft.com/office/powerpoint/2010/main" val="361804140"/>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3690</TotalTime>
  <Words>911</Words>
  <Application>Microsoft Office PowerPoint</Application>
  <PresentationFormat>On-screen Show (4:3)</PresentationFormat>
  <Paragraphs>36</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Gentium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373</cp:revision>
  <dcterms:created xsi:type="dcterms:W3CDTF">2020-07-19T11:17:55Z</dcterms:created>
  <dcterms:modified xsi:type="dcterms:W3CDTF">2021-06-27T13:21:46Z</dcterms:modified>
</cp:coreProperties>
</file>