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26"/>
  </p:notesMasterIdLst>
  <p:handoutMasterIdLst>
    <p:handoutMasterId r:id="rId27"/>
  </p:handoutMasterIdLst>
  <p:sldIdLst>
    <p:sldId id="5809" r:id="rId2"/>
    <p:sldId id="5998" r:id="rId3"/>
    <p:sldId id="6013" r:id="rId4"/>
    <p:sldId id="6006" r:id="rId5"/>
    <p:sldId id="6004" r:id="rId6"/>
    <p:sldId id="6005" r:id="rId7"/>
    <p:sldId id="6019" r:id="rId8"/>
    <p:sldId id="6021" r:id="rId9"/>
    <p:sldId id="6028" r:id="rId10"/>
    <p:sldId id="6007" r:id="rId11"/>
    <p:sldId id="6014" r:id="rId12"/>
    <p:sldId id="6029" r:id="rId13"/>
    <p:sldId id="6022" r:id="rId14"/>
    <p:sldId id="6020" r:id="rId15"/>
    <p:sldId id="6015" r:id="rId16"/>
    <p:sldId id="6008" r:id="rId17"/>
    <p:sldId id="6023" r:id="rId18"/>
    <p:sldId id="6027" r:id="rId19"/>
    <p:sldId id="6016" r:id="rId20"/>
    <p:sldId id="6025" r:id="rId21"/>
    <p:sldId id="6024" r:id="rId22"/>
    <p:sldId id="6026" r:id="rId23"/>
    <p:sldId id="6018" r:id="rId24"/>
    <p:sldId id="5955" r:id="rId2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3E0000"/>
    <a:srgbClr val="CC0000"/>
    <a:srgbClr val="001236"/>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74" autoAdjust="0"/>
    <p:restoredTop sz="93969" autoAdjust="0"/>
  </p:normalViewPr>
  <p:slideViewPr>
    <p:cSldViewPr showGuides="1">
      <p:cViewPr varScale="1">
        <p:scale>
          <a:sx n="48" d="100"/>
          <a:sy n="48" d="100"/>
        </p:scale>
        <p:origin x="60" y="5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12/6/2020</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12/6/2020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12/6/2020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12/6/2020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12/6/2020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12/6/2020</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person, indoor, table&#10;&#10;Description automatically generated">
            <a:extLst>
              <a:ext uri="{FF2B5EF4-FFF2-40B4-BE49-F238E27FC236}">
                <a16:creationId xmlns:a16="http://schemas.microsoft.com/office/drawing/2014/main" id="{4D63A619-3310-4806-B5D1-C7E4CED645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3375" y="0"/>
            <a:ext cx="5000625" cy="6858000"/>
          </a:xfrm>
          <a:prstGeom prst="rect">
            <a:avLst/>
          </a:prstGeom>
        </p:spPr>
      </p:pic>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81000" y="3136612"/>
            <a:ext cx="3352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3200" b="1" kern="1400" dirty="0">
                <a:solidFill>
                  <a:srgbClr val="002060"/>
                </a:solidFill>
                <a:cs typeface="Arial" panose="020B0604020202020204" pitchFamily="34" charset="0"/>
              </a:rPr>
              <a:t>Mt 1:18-25; 2:13-15, 19-23 </a:t>
            </a: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0" y="5638800"/>
            <a:ext cx="4143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12/5/20</a:t>
            </a:r>
          </a:p>
        </p:txBody>
      </p:sp>
      <p:sp>
        <p:nvSpPr>
          <p:cNvPr id="8" name="TextBox 9">
            <a:extLst>
              <a:ext uri="{FF2B5EF4-FFF2-40B4-BE49-F238E27FC236}">
                <a16:creationId xmlns:a16="http://schemas.microsoft.com/office/drawing/2014/main" id="{6A25E6E1-65DF-42A3-8DCE-6587F8F9DC9C}"/>
              </a:ext>
            </a:extLst>
          </p:cNvPr>
          <p:cNvSpPr txBox="1">
            <a:spLocks noChangeArrowheads="1"/>
          </p:cNvSpPr>
          <p:nvPr/>
        </p:nvSpPr>
        <p:spPr bwMode="auto">
          <a:xfrm>
            <a:off x="0" y="685800"/>
            <a:ext cx="4143376"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Joseph-</a:t>
            </a:r>
          </a:p>
          <a:p>
            <a:pPr marL="0" marR="38100" indent="0" algn="ctr">
              <a:spcBef>
                <a:spcPts val="0"/>
              </a:spcBef>
              <a:spcAft>
                <a:spcPts val="600"/>
              </a:spcAft>
            </a:pPr>
            <a:r>
              <a:rPr lang="en-US" sz="4800" b="1" dirty="0">
                <a:cs typeface="Arial" panose="020B0604020202020204" pitchFamily="34" charset="0"/>
              </a:rPr>
              <a:t>the man </a:t>
            </a:r>
            <a:endParaRPr lang="de-DE" sz="4800" i="1" dirty="0">
              <a:cs typeface="Arial" panose="020B0604020202020204" pitchFamily="34" charset="0"/>
            </a:endParaRPr>
          </a:p>
        </p:txBody>
      </p:sp>
    </p:spTree>
    <p:extLst>
      <p:ext uri="{BB962C8B-B14F-4D97-AF65-F5344CB8AC3E}">
        <p14:creationId xmlns:p14="http://schemas.microsoft.com/office/powerpoint/2010/main" val="407206935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889843"/>
            <a:ext cx="8229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Now the birth of Jesus Christ took place in this way. When his mother Mary had been betrothed to Joseph, before they </a:t>
            </a:r>
            <a:r>
              <a:rPr lang="en-US" sz="3600" b="1" dirty="0">
                <a:solidFill>
                  <a:srgbClr val="003300"/>
                </a:solidFill>
                <a:effectLst/>
                <a:cs typeface="Arial" panose="020B0604020202020204" pitchFamily="34" charset="0"/>
              </a:rPr>
              <a:t>“came together” </a:t>
            </a:r>
            <a:r>
              <a:rPr lang="en-US" sz="3600" dirty="0">
                <a:effectLst/>
                <a:cs typeface="Arial" panose="020B0604020202020204" pitchFamily="34" charset="0"/>
              </a:rPr>
              <a:t>she was found to be with child from the Holy Spirit. </a:t>
            </a:r>
            <a:r>
              <a:rPr lang="en-US" sz="3600" b="1" baseline="30000" dirty="0">
                <a:effectLst/>
                <a:cs typeface="Arial" panose="020B0604020202020204" pitchFamily="34" charset="0"/>
              </a:rPr>
              <a:t>19 </a:t>
            </a:r>
            <a:r>
              <a:rPr lang="en-US" sz="3600" dirty="0">
                <a:effectLst/>
                <a:cs typeface="Arial" panose="020B0604020202020204" pitchFamily="34" charset="0"/>
              </a:rPr>
              <a:t>And her husband Joseph, being a just man and unwilling to put her to shame, resolved to divorce her quietly. 	 </a:t>
            </a:r>
            <a:r>
              <a:rPr lang="en-US" sz="2800" b="1" dirty="0">
                <a:cs typeface="Arial" panose="020B0604020202020204" pitchFamily="34" charset="0"/>
              </a:rPr>
              <a:t>Mt 1:18-20a</a:t>
            </a:r>
          </a:p>
        </p:txBody>
      </p:sp>
    </p:spTree>
    <p:extLst>
      <p:ext uri="{BB962C8B-B14F-4D97-AF65-F5344CB8AC3E}">
        <p14:creationId xmlns:p14="http://schemas.microsoft.com/office/powerpoint/2010/main" val="181579262"/>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62000" y="1743923"/>
            <a:ext cx="7620000" cy="337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Joseph’s wife </a:t>
            </a:r>
            <a:r>
              <a:rPr lang="en-US" sz="6000" b="1" u="sng" dirty="0">
                <a:uFill>
                  <a:solidFill>
                    <a:srgbClr val="3E0000"/>
                  </a:solidFill>
                </a:uFill>
                <a:cs typeface="Arial" panose="020B0604020202020204" pitchFamily="34" charset="0"/>
              </a:rPr>
              <a:t>Mary</a:t>
            </a:r>
            <a:r>
              <a:rPr lang="en-US" sz="6000" b="1" dirty="0">
                <a:cs typeface="Arial" panose="020B0604020202020204" pitchFamily="34" charset="0"/>
              </a:rPr>
              <a:t> was </a:t>
            </a:r>
            <a:r>
              <a:rPr lang="en-US" sz="6000" b="1" u="sng" dirty="0">
                <a:uFill>
                  <a:solidFill>
                    <a:srgbClr val="3E0000"/>
                  </a:solidFill>
                </a:uFill>
                <a:cs typeface="Arial" panose="020B0604020202020204" pitchFamily="34" charset="0"/>
              </a:rPr>
              <a:t>pregnant</a:t>
            </a:r>
            <a:r>
              <a:rPr lang="en-US" sz="6000" b="1" dirty="0">
                <a:cs typeface="Arial" panose="020B0604020202020204" pitchFamily="34" charset="0"/>
              </a:rPr>
              <a:t> by someone else.</a:t>
            </a:r>
          </a:p>
          <a:p>
            <a:pPr algn="ctr">
              <a:spcAft>
                <a:spcPts val="600"/>
              </a:spcAft>
              <a:tabLst>
                <a:tab pos="7780338" algn="r"/>
              </a:tabLst>
            </a:pPr>
            <a:r>
              <a:rPr lang="en-US" sz="2800" b="1" dirty="0">
                <a:cs typeface="Arial" panose="020B0604020202020204" pitchFamily="34" charset="0"/>
              </a:rPr>
              <a:t>Mt 1:18</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814907" y="1143000"/>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698275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304800"/>
            <a:ext cx="83058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1: </a:t>
            </a:r>
          </a:p>
          <a:p>
            <a:pPr marL="0" marR="0">
              <a:spcBef>
                <a:spcPts val="0"/>
              </a:spcBef>
              <a:spcAft>
                <a:spcPts val="0"/>
              </a:spcAft>
              <a:tabLst>
                <a:tab pos="7778750" algn="r"/>
              </a:tabLst>
            </a:pPr>
            <a:r>
              <a:rPr lang="en-US" sz="3600" dirty="0">
                <a:effectLst/>
                <a:cs typeface="Arial" panose="020B0604020202020204" pitchFamily="34" charset="0"/>
              </a:rPr>
              <a:t>Joseph is engaged (married). He is a virgin. He was informed that his wife, Mary, is pregnant.  </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a:spcBef>
                <a:spcPts val="0"/>
              </a:spcBef>
              <a:spcAft>
                <a:spcPts val="0"/>
              </a:spcAft>
              <a:tabLst>
                <a:tab pos="7778750" algn="r"/>
              </a:tabLst>
            </a:pPr>
            <a:r>
              <a:rPr lang="en-US" sz="3600" dirty="0">
                <a:effectLst/>
                <a:cs typeface="Arial" panose="020B0604020202020204" pitchFamily="34" charset="0"/>
              </a:rPr>
              <a:t>Joseph contemplates doing the “righteous” thing… to give her a “private divorce.”  He is worried and anxious about this.</a:t>
            </a:r>
            <a:endParaRPr lang="en-US" sz="4000" b="1" dirty="0">
              <a:effectLst/>
              <a:cs typeface="Arial" panose="020B0604020202020204" pitchFamily="34" charset="0"/>
            </a:endParaRPr>
          </a:p>
        </p:txBody>
      </p:sp>
    </p:spTree>
    <p:extLst>
      <p:ext uri="{BB962C8B-B14F-4D97-AF65-F5344CB8AC3E}">
        <p14:creationId xmlns:p14="http://schemas.microsoft.com/office/powerpoint/2010/main" val="1097598247"/>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304800"/>
            <a:ext cx="83058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8004175" algn="r"/>
              </a:tabLst>
            </a:pPr>
            <a:r>
              <a:rPr lang="en-US" sz="3600" dirty="0">
                <a:effectLst/>
                <a:cs typeface="Arial" panose="020B0604020202020204" pitchFamily="34" charset="0"/>
              </a:rPr>
              <a:t>But as he considered these things, behold, an angel of the Lord appeared to him in a dream saying, “Joseph, son of David, do not fear to take Mary as your wife, for that which is conceived in her is from the Holy Spirit. </a:t>
            </a:r>
            <a:r>
              <a:rPr lang="en-US" sz="3600" b="1" baseline="30000" dirty="0">
                <a:effectLst/>
                <a:cs typeface="Arial" panose="020B0604020202020204" pitchFamily="34" charset="0"/>
              </a:rPr>
              <a:t>21 </a:t>
            </a:r>
            <a:r>
              <a:rPr lang="en-US" sz="3600" dirty="0">
                <a:effectLst/>
                <a:cs typeface="Arial" panose="020B0604020202020204" pitchFamily="34" charset="0"/>
              </a:rPr>
              <a:t>She will bear a son, and you shall call his name Jesus, for he will save his people from their sins.” </a:t>
            </a:r>
            <a:r>
              <a:rPr lang="en-US" sz="3600" b="1" baseline="30000" dirty="0">
                <a:effectLst/>
                <a:cs typeface="Arial" panose="020B0604020202020204" pitchFamily="34" charset="0"/>
              </a:rPr>
              <a:t>22 </a:t>
            </a:r>
            <a:r>
              <a:rPr lang="en-US" sz="3600" dirty="0">
                <a:effectLst/>
                <a:cs typeface="Arial" panose="020B0604020202020204" pitchFamily="34" charset="0"/>
              </a:rPr>
              <a:t>All this took place to fulfill what the Lord had spoken by the prophet:	</a:t>
            </a:r>
            <a:r>
              <a:rPr lang="en-US" sz="2800" b="1" dirty="0">
                <a:cs typeface="Arial" panose="020B0604020202020204" pitchFamily="34" charset="0"/>
              </a:rPr>
              <a:t>Mt 1:20-22</a:t>
            </a:r>
          </a:p>
        </p:txBody>
      </p:sp>
    </p:spTree>
    <p:extLst>
      <p:ext uri="{BB962C8B-B14F-4D97-AF65-F5344CB8AC3E}">
        <p14:creationId xmlns:p14="http://schemas.microsoft.com/office/powerpoint/2010/main" val="3718980438"/>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381000" y="612844"/>
            <a:ext cx="82296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pPr>
            <a:r>
              <a:rPr lang="en-US" sz="3600" dirty="0">
                <a:effectLst/>
                <a:cs typeface="Arial" panose="020B0604020202020204" pitchFamily="34" charset="0"/>
              </a:rPr>
              <a:t>“Behold, the virgin shall conceive and bear a son, and they shall call his name Immanuel” (which means, God with us). </a:t>
            </a:r>
          </a:p>
          <a:p>
            <a:pPr marL="0" marR="0">
              <a:spcBef>
                <a:spcPts val="0"/>
              </a:spcBef>
              <a:spcAft>
                <a:spcPts val="0"/>
              </a:spcAft>
            </a:pPr>
            <a:r>
              <a:rPr lang="en-US" sz="3600" dirty="0">
                <a:effectLst/>
                <a:cs typeface="Arial" panose="020B0604020202020204" pitchFamily="34" charset="0"/>
              </a:rPr>
              <a:t> When Joseph woke from sleep, he did as the angel of the Lord commanded him: he took his wife, </a:t>
            </a:r>
            <a:r>
              <a:rPr lang="en-US" sz="3600" b="1" baseline="30000" dirty="0">
                <a:effectLst/>
                <a:cs typeface="Arial" panose="020B0604020202020204" pitchFamily="34" charset="0"/>
              </a:rPr>
              <a:t>25 </a:t>
            </a:r>
            <a:r>
              <a:rPr lang="en-US" sz="3600" dirty="0">
                <a:effectLst/>
                <a:cs typeface="Arial" panose="020B0604020202020204" pitchFamily="34" charset="0"/>
              </a:rPr>
              <a:t>but knew her not until she had given birth to a son. And he called his name Jesus. </a:t>
            </a:r>
          </a:p>
          <a:p>
            <a:pPr marL="0" marR="0">
              <a:spcBef>
                <a:spcPts val="0"/>
              </a:spcBef>
              <a:spcAft>
                <a:spcPts val="0"/>
              </a:spcAft>
              <a:tabLst>
                <a:tab pos="7778750" algn="r"/>
              </a:tabLst>
            </a:pPr>
            <a:r>
              <a:rPr lang="en-US" sz="3600" dirty="0">
                <a:effectLst/>
                <a:cs typeface="Arial" panose="020B0604020202020204" pitchFamily="34" charset="0"/>
              </a:rPr>
              <a:t>	</a:t>
            </a:r>
            <a:r>
              <a:rPr lang="en-US" sz="2800" b="1" dirty="0">
                <a:cs typeface="Arial" panose="020B0604020202020204" pitchFamily="34" charset="0"/>
              </a:rPr>
              <a:t>Mt 1:23-25</a:t>
            </a:r>
          </a:p>
        </p:txBody>
      </p:sp>
    </p:spTree>
    <p:extLst>
      <p:ext uri="{BB962C8B-B14F-4D97-AF65-F5344CB8AC3E}">
        <p14:creationId xmlns:p14="http://schemas.microsoft.com/office/powerpoint/2010/main" val="603428226"/>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838200"/>
            <a:ext cx="83058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2 </a:t>
            </a:r>
            <a:r>
              <a:rPr lang="en-US" sz="3200" b="1" dirty="0">
                <a:effectLst/>
                <a:cs typeface="Arial" panose="020B0604020202020204" pitchFamily="34" charset="0"/>
              </a:rPr>
              <a:t>(Godly intervention)</a:t>
            </a:r>
            <a:r>
              <a:rPr lang="en-US" sz="4000" b="1" dirty="0">
                <a:effectLst/>
                <a:cs typeface="Arial" panose="020B0604020202020204" pitchFamily="34" charset="0"/>
              </a:rPr>
              <a:t>: </a:t>
            </a:r>
          </a:p>
          <a:p>
            <a:pPr marL="0" marR="0">
              <a:spcBef>
                <a:spcPts val="0"/>
              </a:spcBef>
              <a:spcAft>
                <a:spcPts val="0"/>
              </a:spcAft>
              <a:tabLst>
                <a:tab pos="7778750" algn="r"/>
              </a:tabLst>
            </a:pPr>
            <a:r>
              <a:rPr lang="en-US" sz="3600" dirty="0">
                <a:effectLst/>
                <a:cs typeface="Arial" panose="020B0604020202020204" pitchFamily="34" charset="0"/>
              </a:rPr>
              <a:t>An angel informs him that Mary is having God’s son.  </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marL="742950" indent="-742950">
              <a:spcBef>
                <a:spcPts val="0"/>
              </a:spcBef>
              <a:spcAft>
                <a:spcPts val="0"/>
              </a:spcAft>
              <a:buAutoNum type="arabicParenBoth"/>
              <a:tabLst>
                <a:tab pos="7778750" algn="r"/>
              </a:tabLst>
            </a:pPr>
            <a:r>
              <a:rPr lang="en-US" sz="3600" dirty="0">
                <a:effectLst/>
                <a:cs typeface="Arial" panose="020B0604020202020204" pitchFamily="34" charset="0"/>
              </a:rPr>
              <a:t>Joseph changes his plan and marries Mary.  </a:t>
            </a:r>
          </a:p>
          <a:p>
            <a:pPr marL="742950" indent="-742950">
              <a:spcBef>
                <a:spcPts val="0"/>
              </a:spcBef>
              <a:spcAft>
                <a:spcPts val="0"/>
              </a:spcAft>
              <a:buAutoNum type="arabicParenBoth"/>
              <a:tabLst>
                <a:tab pos="7778750" algn="r"/>
              </a:tabLst>
            </a:pPr>
            <a:r>
              <a:rPr lang="en-US" sz="3600" dirty="0">
                <a:effectLst/>
                <a:cs typeface="Arial" panose="020B0604020202020204" pitchFamily="34" charset="0"/>
              </a:rPr>
              <a:t>He doesn’t </a:t>
            </a:r>
            <a:r>
              <a:rPr lang="en-US" sz="3600" b="1" dirty="0">
                <a:solidFill>
                  <a:srgbClr val="003300"/>
                </a:solidFill>
                <a:effectLst/>
                <a:cs typeface="Arial" panose="020B0604020202020204" pitchFamily="34" charset="0"/>
              </a:rPr>
              <a:t>“come together” </a:t>
            </a:r>
            <a:r>
              <a:rPr lang="en-US" sz="3600" dirty="0">
                <a:effectLst/>
                <a:cs typeface="Arial" panose="020B0604020202020204" pitchFamily="34" charset="0"/>
              </a:rPr>
              <a:t>with Mary until after Jesus is born. </a:t>
            </a:r>
          </a:p>
        </p:txBody>
      </p:sp>
    </p:spTree>
    <p:extLst>
      <p:ext uri="{BB962C8B-B14F-4D97-AF65-F5344CB8AC3E}">
        <p14:creationId xmlns:p14="http://schemas.microsoft.com/office/powerpoint/2010/main" val="293754058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2231984"/>
            <a:ext cx="8229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Now when they had departed … </a:t>
            </a:r>
          </a:p>
          <a:p>
            <a:pPr marL="0" marR="0">
              <a:spcBef>
                <a:spcPts val="0"/>
              </a:spcBef>
              <a:spcAft>
                <a:spcPts val="0"/>
              </a:spcAft>
              <a:tabLst>
                <a:tab pos="7778750" algn="r"/>
              </a:tabLst>
            </a:pPr>
            <a:r>
              <a:rPr lang="en-US" sz="3600" b="1" dirty="0">
                <a:cs typeface="Arial" panose="020B0604020202020204" pitchFamily="34" charset="0"/>
              </a:rPr>
              <a:t>	</a:t>
            </a:r>
            <a:r>
              <a:rPr lang="en-US" sz="2800" b="1" dirty="0">
                <a:cs typeface="Arial" panose="020B0604020202020204" pitchFamily="34" charset="0"/>
              </a:rPr>
              <a:t>Mt 2:13a</a:t>
            </a:r>
          </a:p>
        </p:txBody>
      </p:sp>
    </p:spTree>
    <p:extLst>
      <p:ext uri="{BB962C8B-B14F-4D97-AF65-F5344CB8AC3E}">
        <p14:creationId xmlns:p14="http://schemas.microsoft.com/office/powerpoint/2010/main" val="1300920254"/>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838200"/>
            <a:ext cx="83058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3: </a:t>
            </a:r>
          </a:p>
          <a:p>
            <a:pPr marL="0" marR="0">
              <a:spcBef>
                <a:spcPts val="0"/>
              </a:spcBef>
              <a:spcAft>
                <a:spcPts val="0"/>
              </a:spcAft>
              <a:tabLst>
                <a:tab pos="7778750" algn="r"/>
              </a:tabLst>
            </a:pPr>
            <a:r>
              <a:rPr lang="en-US" sz="3600" dirty="0">
                <a:effectLst/>
                <a:cs typeface="Arial" panose="020B0604020202020204" pitchFamily="34" charset="0"/>
              </a:rPr>
              <a:t>Mary has healed and it is time to travel back home to Galilee.</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a:spcBef>
                <a:spcPts val="0"/>
              </a:spcBef>
              <a:spcAft>
                <a:spcPts val="0"/>
              </a:spcAft>
              <a:tabLst>
                <a:tab pos="7778750" algn="r"/>
              </a:tabLst>
            </a:pPr>
            <a:r>
              <a:rPr lang="en-US" sz="3600" dirty="0">
                <a:effectLst/>
                <a:cs typeface="Arial" panose="020B0604020202020204" pitchFamily="34" charset="0"/>
              </a:rPr>
              <a:t>Joseph packs the bags and </a:t>
            </a:r>
            <a:r>
              <a:rPr lang="en-US" sz="3600" dirty="0">
                <a:cs typeface="Arial" panose="020B0604020202020204" pitchFamily="34" charset="0"/>
              </a:rPr>
              <a:t>begins a journey from where they are staying in</a:t>
            </a:r>
            <a:r>
              <a:rPr lang="en-US" sz="3600" dirty="0">
                <a:effectLst/>
                <a:cs typeface="Arial" panose="020B0604020202020204" pitchFamily="34" charset="0"/>
              </a:rPr>
              <a:t> Bethlehem.</a:t>
            </a:r>
          </a:p>
        </p:txBody>
      </p:sp>
    </p:spTree>
    <p:extLst>
      <p:ext uri="{BB962C8B-B14F-4D97-AF65-F5344CB8AC3E}">
        <p14:creationId xmlns:p14="http://schemas.microsoft.com/office/powerpoint/2010/main" val="189327809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304800"/>
            <a:ext cx="82296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Then Herod summoned the wise men secretly and ascertained from them what time the star had appeared… </a:t>
            </a:r>
            <a:r>
              <a:rPr lang="en-US" sz="3600" b="1" baseline="30000" dirty="0">
                <a:effectLst/>
                <a:cs typeface="Arial" panose="020B0604020202020204" pitchFamily="34" charset="0"/>
              </a:rPr>
              <a:t>16 </a:t>
            </a:r>
            <a:r>
              <a:rPr lang="en-US" sz="3600" dirty="0">
                <a:effectLst/>
                <a:cs typeface="Arial" panose="020B0604020202020204" pitchFamily="34" charset="0"/>
              </a:rPr>
              <a:t>Then Herod, when he saw that he had been tricked by the wise men, became furious, and he sent and killed all the male children in Bethlehem and in all that region who were two years old or under, according to the time that he had ascertained from the wise men.</a:t>
            </a:r>
            <a:r>
              <a:rPr lang="en-US" sz="3600" dirty="0">
                <a:effectLst/>
                <a:latin typeface="Calibri" panose="020F0502020204030204" pitchFamily="34" charset="0"/>
              </a:rPr>
              <a:t>	</a:t>
            </a:r>
            <a:r>
              <a:rPr lang="en-US" sz="2800" b="1" dirty="0">
                <a:cs typeface="Arial" panose="020B0604020202020204" pitchFamily="34" charset="0"/>
              </a:rPr>
              <a:t>Mt 2:7, 16</a:t>
            </a:r>
          </a:p>
        </p:txBody>
      </p:sp>
    </p:spTree>
    <p:extLst>
      <p:ext uri="{BB962C8B-B14F-4D97-AF65-F5344CB8AC3E}">
        <p14:creationId xmlns:p14="http://schemas.microsoft.com/office/powerpoint/2010/main" val="3876114387"/>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62000" y="1524000"/>
            <a:ext cx="7620000"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Herod was about to </a:t>
            </a:r>
            <a:r>
              <a:rPr lang="en-US" sz="6000" b="1" u="sng" dirty="0">
                <a:uFill>
                  <a:solidFill>
                    <a:srgbClr val="3E0000"/>
                  </a:solidFill>
                </a:uFill>
                <a:cs typeface="Arial" panose="020B0604020202020204" pitchFamily="34" charset="0"/>
              </a:rPr>
              <a:t>kill</a:t>
            </a:r>
            <a:r>
              <a:rPr lang="en-US" sz="6000" b="1" dirty="0">
                <a:cs typeface="Arial" panose="020B0604020202020204" pitchFamily="34" charset="0"/>
              </a:rPr>
              <a:t> every </a:t>
            </a:r>
            <a:r>
              <a:rPr lang="en-US" sz="6000" b="1" u="sng" dirty="0">
                <a:uFill>
                  <a:solidFill>
                    <a:srgbClr val="3E0000"/>
                  </a:solidFill>
                </a:uFill>
                <a:cs typeface="Arial" panose="020B0604020202020204" pitchFamily="34" charset="0"/>
              </a:rPr>
              <a:t>boy</a:t>
            </a:r>
            <a:r>
              <a:rPr lang="en-US" sz="6000" b="1" dirty="0">
                <a:uFill>
                  <a:solidFill>
                    <a:srgbClr val="3E0000"/>
                  </a:solidFill>
                </a:uFill>
                <a:cs typeface="Arial" panose="020B0604020202020204" pitchFamily="34" charset="0"/>
              </a:rPr>
              <a:t>, living near </a:t>
            </a:r>
            <a:r>
              <a:rPr lang="en-US" sz="6000" b="1" u="sng" dirty="0">
                <a:uFill>
                  <a:solidFill>
                    <a:srgbClr val="3E0000"/>
                  </a:solidFill>
                </a:uFill>
                <a:cs typeface="Arial" panose="020B0604020202020204" pitchFamily="34" charset="0"/>
              </a:rPr>
              <a:t>Bethlehem</a:t>
            </a:r>
            <a:r>
              <a:rPr lang="en-US" sz="6000" b="1" dirty="0">
                <a:uFill>
                  <a:solidFill>
                    <a:srgbClr val="3E0000"/>
                  </a:solidFill>
                </a:uFill>
                <a:cs typeface="Arial" panose="020B0604020202020204" pitchFamily="34" charset="0"/>
              </a:rPr>
              <a:t>, under the age of 2.</a:t>
            </a:r>
            <a:endParaRPr lang="en-US" sz="6000" b="1" dirty="0">
              <a:cs typeface="Arial" panose="020B0604020202020204" pitchFamily="34" charset="0"/>
            </a:endParaRPr>
          </a:p>
          <a:p>
            <a:pPr algn="ctr">
              <a:spcAft>
                <a:spcPts val="600"/>
              </a:spcAft>
              <a:tabLst>
                <a:tab pos="7780338" algn="r"/>
              </a:tabLst>
            </a:pPr>
            <a:r>
              <a:rPr lang="en-US" sz="2800" b="1" dirty="0">
                <a:cs typeface="Arial" panose="020B0604020202020204" pitchFamily="34" charset="0"/>
              </a:rPr>
              <a:t>Mt 2:13</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625365" y="1021982"/>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6015329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1295400"/>
            <a:ext cx="8229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solidFill>
                  <a:schemeClr val="bg1">
                    <a:lumMod val="65000"/>
                  </a:schemeClr>
                </a:solidFill>
                <a:effectLst/>
                <a:cs typeface="Arial" panose="020B0604020202020204" pitchFamily="34" charset="0"/>
              </a:rPr>
              <a:t>Now when they had departed, </a:t>
            </a:r>
            <a:r>
              <a:rPr lang="en-US" sz="3600" dirty="0">
                <a:effectLst/>
                <a:cs typeface="Arial" panose="020B0604020202020204" pitchFamily="34" charset="0"/>
              </a:rPr>
              <a:t>behold, an angel of the Lord appeared to Joseph in a dream and said, “Rise, take the child and his mother, and flee to Egypt, and remain there until I tell you, for Herod is about to search for the child, to destroy him.”	</a:t>
            </a:r>
            <a:r>
              <a:rPr lang="en-US" sz="2800" b="1" dirty="0">
                <a:cs typeface="Arial" panose="020B0604020202020204" pitchFamily="34" charset="0"/>
              </a:rPr>
              <a:t>Mt 2:13</a:t>
            </a:r>
          </a:p>
        </p:txBody>
      </p:sp>
    </p:spTree>
    <p:extLst>
      <p:ext uri="{BB962C8B-B14F-4D97-AF65-F5344CB8AC3E}">
        <p14:creationId xmlns:p14="http://schemas.microsoft.com/office/powerpoint/2010/main" val="4171310586"/>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1600200"/>
            <a:ext cx="82296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And he rose and took the child and his mother by night and departed to Egypt </a:t>
            </a:r>
            <a:r>
              <a:rPr lang="en-US" sz="3600" b="1" baseline="30000" dirty="0">
                <a:effectLst/>
                <a:cs typeface="Arial" panose="020B0604020202020204" pitchFamily="34" charset="0"/>
              </a:rPr>
              <a:t>15 </a:t>
            </a:r>
            <a:r>
              <a:rPr lang="en-US" sz="3600" dirty="0">
                <a:effectLst/>
                <a:cs typeface="Arial" panose="020B0604020202020204" pitchFamily="34" charset="0"/>
              </a:rPr>
              <a:t>and remained there until the death of Herod. This was to fulfill what the Lord had spoken by the prophet, “Out of Egypt I called my son.”	</a:t>
            </a:r>
            <a:r>
              <a:rPr lang="en-US" sz="2800" b="1" dirty="0">
                <a:cs typeface="Arial" panose="020B0604020202020204" pitchFamily="34" charset="0"/>
              </a:rPr>
              <a:t>Mt 2:14-15</a:t>
            </a:r>
          </a:p>
        </p:txBody>
      </p:sp>
    </p:spTree>
    <p:extLst>
      <p:ext uri="{BB962C8B-B14F-4D97-AF65-F5344CB8AC3E}">
        <p14:creationId xmlns:p14="http://schemas.microsoft.com/office/powerpoint/2010/main" val="3605328989"/>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428178"/>
            <a:ext cx="83058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a:t>
            </a:r>
            <a:r>
              <a:rPr lang="en-US" sz="4000" b="1" dirty="0">
                <a:cs typeface="Arial" panose="020B0604020202020204" pitchFamily="34" charset="0"/>
              </a:rPr>
              <a:t>4</a:t>
            </a:r>
            <a:r>
              <a:rPr lang="en-US" sz="4000" b="1" dirty="0">
                <a:effectLst/>
                <a:cs typeface="Arial" panose="020B0604020202020204" pitchFamily="34" charset="0"/>
              </a:rPr>
              <a:t> </a:t>
            </a:r>
            <a:r>
              <a:rPr lang="en-US" sz="3200" b="1" dirty="0">
                <a:effectLst/>
                <a:cs typeface="Arial" panose="020B0604020202020204" pitchFamily="34" charset="0"/>
              </a:rPr>
              <a:t>(Godly intervention)</a:t>
            </a:r>
            <a:r>
              <a:rPr lang="en-US" sz="4000" b="1" dirty="0">
                <a:effectLst/>
                <a:cs typeface="Arial" panose="020B0604020202020204" pitchFamily="34" charset="0"/>
              </a:rPr>
              <a:t>: </a:t>
            </a:r>
          </a:p>
          <a:p>
            <a:pPr marL="0" marR="0">
              <a:spcBef>
                <a:spcPts val="0"/>
              </a:spcBef>
              <a:spcAft>
                <a:spcPts val="0"/>
              </a:spcAft>
              <a:tabLst>
                <a:tab pos="7778750" algn="r"/>
              </a:tabLst>
            </a:pPr>
            <a:r>
              <a:rPr lang="en-US" sz="3600" dirty="0">
                <a:effectLst/>
                <a:cs typeface="Arial" panose="020B0604020202020204" pitchFamily="34" charset="0"/>
              </a:rPr>
              <a:t>Herod has been plotting to kill Jesus secretly. An angel informs Joseph to flee to Egypt.</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marL="742950" indent="-742950">
              <a:spcBef>
                <a:spcPts val="0"/>
              </a:spcBef>
              <a:spcAft>
                <a:spcPts val="0"/>
              </a:spcAft>
              <a:buAutoNum type="arabicParenBoth"/>
              <a:tabLst>
                <a:tab pos="7778750" algn="r"/>
              </a:tabLst>
            </a:pPr>
            <a:r>
              <a:rPr lang="en-US" sz="3600" dirty="0">
                <a:effectLst/>
                <a:cs typeface="Arial" panose="020B0604020202020204" pitchFamily="34" charset="0"/>
              </a:rPr>
              <a:t>Joseph changes his plan and </a:t>
            </a:r>
            <a:r>
              <a:rPr lang="en-US" sz="3600" dirty="0">
                <a:cs typeface="Arial" panose="020B0604020202020204" pitchFamily="34" charset="0"/>
              </a:rPr>
              <a:t>heads to Egypt</a:t>
            </a:r>
            <a:r>
              <a:rPr lang="en-US" sz="3600" dirty="0">
                <a:effectLst/>
                <a:cs typeface="Arial" panose="020B0604020202020204" pitchFamily="34" charset="0"/>
              </a:rPr>
              <a:t>.  </a:t>
            </a:r>
          </a:p>
          <a:p>
            <a:pPr marL="742950" indent="-742950">
              <a:spcBef>
                <a:spcPts val="0"/>
              </a:spcBef>
              <a:spcAft>
                <a:spcPts val="0"/>
              </a:spcAft>
              <a:buAutoNum type="arabicParenBoth"/>
              <a:tabLst>
                <a:tab pos="7778750" algn="r"/>
              </a:tabLst>
            </a:pPr>
            <a:r>
              <a:rPr lang="en-US" sz="3600" dirty="0">
                <a:effectLst/>
                <a:cs typeface="Arial" panose="020B0604020202020204" pitchFamily="34" charset="0"/>
              </a:rPr>
              <a:t>The message is so potent that he leaves immediately following the dream! </a:t>
            </a:r>
          </a:p>
        </p:txBody>
      </p:sp>
    </p:spTree>
    <p:extLst>
      <p:ext uri="{BB962C8B-B14F-4D97-AF65-F5344CB8AC3E}">
        <p14:creationId xmlns:p14="http://schemas.microsoft.com/office/powerpoint/2010/main" val="3153268659"/>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31108" y="2205588"/>
            <a:ext cx="76200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Herod the</a:t>
            </a:r>
          </a:p>
          <a:p>
            <a:pPr algn="ctr">
              <a:spcAft>
                <a:spcPts val="600"/>
              </a:spcAft>
              <a:tabLst>
                <a:tab pos="7780338" algn="r"/>
              </a:tabLst>
            </a:pPr>
            <a:r>
              <a:rPr lang="en-US" sz="6000" b="1" u="sng" dirty="0">
                <a:uFill>
                  <a:solidFill>
                    <a:srgbClr val="3E0000"/>
                  </a:solidFill>
                </a:uFill>
                <a:cs typeface="Arial" panose="020B0604020202020204" pitchFamily="34" charset="0"/>
              </a:rPr>
              <a:t>murderer</a:t>
            </a:r>
            <a:r>
              <a:rPr lang="en-US" sz="6000" b="1" dirty="0">
                <a:uFill>
                  <a:solidFill>
                    <a:srgbClr val="3E0000"/>
                  </a:solidFill>
                </a:uFill>
                <a:cs typeface="Arial" panose="020B0604020202020204" pitchFamily="34" charset="0"/>
              </a:rPr>
              <a:t>,</a:t>
            </a:r>
            <a:r>
              <a:rPr lang="en-US" sz="6000" b="1" dirty="0">
                <a:cs typeface="Arial" panose="020B0604020202020204" pitchFamily="34" charset="0"/>
              </a:rPr>
              <a:t> </a:t>
            </a:r>
            <a:r>
              <a:rPr lang="en-US" sz="6000" b="1" u="sng" dirty="0">
                <a:uFill>
                  <a:solidFill>
                    <a:srgbClr val="3E0000"/>
                  </a:solidFill>
                </a:uFill>
                <a:cs typeface="Arial" panose="020B0604020202020204" pitchFamily="34" charset="0"/>
              </a:rPr>
              <a:t>died</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a:p>
            <a:pPr algn="ctr">
              <a:spcAft>
                <a:spcPts val="600"/>
              </a:spcAft>
              <a:tabLst>
                <a:tab pos="7780338" algn="r"/>
              </a:tabLst>
            </a:pPr>
            <a:r>
              <a:rPr lang="en-US" sz="2800" b="1" dirty="0">
                <a:cs typeface="Arial" panose="020B0604020202020204" pitchFamily="34" charset="0"/>
              </a:rPr>
              <a:t>Mt 2:19</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2286000" y="1830367"/>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653578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57200" y="1166842"/>
            <a:ext cx="8229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But when Herod died, behold, an angel of the Lord appeared in a dream to Joseph in Egypt, </a:t>
            </a:r>
            <a:r>
              <a:rPr lang="en-US" sz="3600" b="1" baseline="30000" dirty="0">
                <a:effectLst/>
                <a:cs typeface="Arial" panose="020B0604020202020204" pitchFamily="34" charset="0"/>
              </a:rPr>
              <a:t>20 </a:t>
            </a:r>
            <a:r>
              <a:rPr lang="en-US" sz="3600" dirty="0">
                <a:effectLst/>
                <a:cs typeface="Arial" panose="020B0604020202020204" pitchFamily="34" charset="0"/>
              </a:rPr>
              <a:t>saying, “Rise, take the child and his mother and go to the land of Israel, for those who sought the child’s life are dead.” </a:t>
            </a:r>
            <a:r>
              <a:rPr lang="en-US" sz="3600" b="1" baseline="30000" dirty="0">
                <a:effectLst/>
                <a:cs typeface="Arial" panose="020B0604020202020204" pitchFamily="34" charset="0"/>
              </a:rPr>
              <a:t>21 </a:t>
            </a:r>
            <a:r>
              <a:rPr lang="en-US" sz="3600" dirty="0">
                <a:effectLst/>
                <a:cs typeface="Arial" panose="020B0604020202020204" pitchFamily="34" charset="0"/>
              </a:rPr>
              <a:t>And he rose and took the child and his mother and went to the land of Israel.	</a:t>
            </a:r>
            <a:r>
              <a:rPr lang="en-US" sz="2800" b="1" dirty="0">
                <a:cs typeface="Arial" panose="020B0604020202020204" pitchFamily="34" charset="0"/>
              </a:rPr>
              <a:t>Mt 2:19-21</a:t>
            </a:r>
          </a:p>
        </p:txBody>
      </p:sp>
    </p:spTree>
    <p:extLst>
      <p:ext uri="{BB962C8B-B14F-4D97-AF65-F5344CB8AC3E}">
        <p14:creationId xmlns:p14="http://schemas.microsoft.com/office/powerpoint/2010/main" val="2293040072"/>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982176"/>
            <a:ext cx="83058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a:t>
            </a:r>
            <a:r>
              <a:rPr lang="en-US" sz="4000" b="1" dirty="0">
                <a:cs typeface="Arial" panose="020B0604020202020204" pitchFamily="34" charset="0"/>
              </a:rPr>
              <a:t>5</a:t>
            </a:r>
            <a:r>
              <a:rPr lang="en-US" sz="4000" b="1" dirty="0">
                <a:effectLst/>
                <a:cs typeface="Arial" panose="020B0604020202020204" pitchFamily="34" charset="0"/>
              </a:rPr>
              <a:t> </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(Godly intervention)</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sz="4000" b="1" dirty="0">
              <a:effectLst/>
              <a:cs typeface="Arial" panose="020B0604020202020204" pitchFamily="34" charset="0"/>
            </a:endParaRPr>
          </a:p>
          <a:p>
            <a:pPr marL="0" marR="0">
              <a:spcBef>
                <a:spcPts val="0"/>
              </a:spcBef>
              <a:spcAft>
                <a:spcPts val="0"/>
              </a:spcAft>
              <a:tabLst>
                <a:tab pos="7778750" algn="r"/>
              </a:tabLst>
            </a:pPr>
            <a:r>
              <a:rPr lang="en-US" sz="3600" dirty="0">
                <a:effectLst/>
                <a:cs typeface="Arial" panose="020B0604020202020204" pitchFamily="34" charset="0"/>
              </a:rPr>
              <a:t>Joseph is informed by an angel that Herod is dead and that he is to go back to Israel.</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a:spcBef>
                <a:spcPts val="0"/>
              </a:spcBef>
              <a:spcAft>
                <a:spcPts val="0"/>
              </a:spcAft>
              <a:tabLst>
                <a:tab pos="7778750" algn="r"/>
              </a:tabLst>
            </a:pPr>
            <a:r>
              <a:rPr lang="en-US" sz="3600" dirty="0">
                <a:effectLst/>
                <a:cs typeface="Arial" panose="020B0604020202020204" pitchFamily="34" charset="0"/>
              </a:rPr>
              <a:t>Joseph leaves Egypt and begins a journey to Judea (probably Bethlehem) where Jesus was born.</a:t>
            </a:r>
          </a:p>
        </p:txBody>
      </p:sp>
    </p:spTree>
    <p:extLst>
      <p:ext uri="{BB962C8B-B14F-4D97-AF65-F5344CB8AC3E}">
        <p14:creationId xmlns:p14="http://schemas.microsoft.com/office/powerpoint/2010/main" val="1523680071"/>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95300" y="1782395"/>
            <a:ext cx="8153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3600" dirty="0">
                <a:effectLst/>
                <a:cs typeface="Arial" panose="020B0604020202020204" pitchFamily="34" charset="0"/>
              </a:rPr>
              <a:t>But when he heard that Archelaus was reigning over Judea in place of his father Herod, he was afraid to go there…	</a:t>
            </a:r>
            <a:r>
              <a:rPr lang="en-US" sz="2800" b="1" dirty="0">
                <a:cs typeface="Arial" panose="020B0604020202020204" pitchFamily="34" charset="0"/>
              </a:rPr>
              <a:t>Mt 2:22a</a:t>
            </a:r>
          </a:p>
        </p:txBody>
      </p:sp>
    </p:spTree>
    <p:extLst>
      <p:ext uri="{BB962C8B-B14F-4D97-AF65-F5344CB8AC3E}">
        <p14:creationId xmlns:p14="http://schemas.microsoft.com/office/powerpoint/2010/main" val="1783834056"/>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365AFA-46E7-48DF-9697-6A1DC4248458}"/>
              </a:ext>
            </a:extLst>
          </p:cNvPr>
          <p:cNvSpPr txBox="1">
            <a:spLocks noChangeArrowheads="1"/>
          </p:cNvSpPr>
          <p:nvPr/>
        </p:nvSpPr>
        <p:spPr bwMode="auto">
          <a:xfrm>
            <a:off x="762000" y="1743923"/>
            <a:ext cx="7620000" cy="337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tabLst>
                <a:tab pos="7780338" algn="r"/>
              </a:tabLst>
            </a:pPr>
            <a:r>
              <a:rPr lang="en-US" sz="6000" b="1" dirty="0">
                <a:cs typeface="Arial" panose="020B0604020202020204" pitchFamily="34" charset="0"/>
              </a:rPr>
              <a:t>Herod’s son </a:t>
            </a:r>
            <a:r>
              <a:rPr lang="en-US" sz="6000" b="1" u="sng" dirty="0">
                <a:uFill>
                  <a:solidFill>
                    <a:srgbClr val="3E0000"/>
                  </a:solidFill>
                </a:uFill>
                <a:cs typeface="Arial" panose="020B0604020202020204" pitchFamily="34" charset="0"/>
              </a:rPr>
              <a:t>Archelaus</a:t>
            </a:r>
            <a:r>
              <a:rPr lang="en-US" sz="6000" b="1" dirty="0">
                <a:uFill>
                  <a:solidFill>
                    <a:srgbClr val="3E0000"/>
                  </a:solidFill>
                </a:uFill>
                <a:cs typeface="Arial" panose="020B0604020202020204" pitchFamily="34" charset="0"/>
              </a:rPr>
              <a:t> ruled in </a:t>
            </a:r>
            <a:r>
              <a:rPr lang="en-US" sz="6000" b="1" u="sng" dirty="0">
                <a:uFill>
                  <a:solidFill>
                    <a:srgbClr val="3E0000"/>
                  </a:solidFill>
                </a:uFill>
                <a:cs typeface="Arial" panose="020B0604020202020204" pitchFamily="34" charset="0"/>
              </a:rPr>
              <a:t>Judea</a:t>
            </a:r>
            <a:r>
              <a:rPr lang="en-US" sz="6000" b="1" dirty="0">
                <a:uFill>
                  <a:solidFill>
                    <a:srgbClr val="3E0000"/>
                  </a:solidFill>
                </a:uFill>
                <a:cs typeface="Arial" panose="020B0604020202020204" pitchFamily="34" charset="0"/>
              </a:rPr>
              <a:t>.</a:t>
            </a:r>
            <a:endParaRPr lang="en-US" sz="6000" b="1" dirty="0">
              <a:cs typeface="Arial" panose="020B0604020202020204" pitchFamily="34" charset="0"/>
            </a:endParaRPr>
          </a:p>
          <a:p>
            <a:pPr algn="ctr">
              <a:spcAft>
                <a:spcPts val="600"/>
              </a:spcAft>
              <a:tabLst>
                <a:tab pos="7780338" algn="r"/>
              </a:tabLst>
            </a:pPr>
            <a:r>
              <a:rPr lang="en-US" sz="2800" b="1" dirty="0">
                <a:cs typeface="Arial" panose="020B0604020202020204" pitchFamily="34" charset="0"/>
              </a:rPr>
              <a:t>Mt 2:22</a:t>
            </a:r>
          </a:p>
        </p:txBody>
      </p:sp>
      <p:sp>
        <p:nvSpPr>
          <p:cNvPr id="2" name="Explosion: 8 Points 1">
            <a:extLst>
              <a:ext uri="{FF2B5EF4-FFF2-40B4-BE49-F238E27FC236}">
                <a16:creationId xmlns:a16="http://schemas.microsoft.com/office/drawing/2014/main" id="{DE78751A-7DB8-4226-8B03-E8297DF780B1}"/>
              </a:ext>
            </a:extLst>
          </p:cNvPr>
          <p:cNvSpPr/>
          <p:nvPr/>
        </p:nvSpPr>
        <p:spPr>
          <a:xfrm>
            <a:off x="1935892" y="1368702"/>
            <a:ext cx="27326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935143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982176"/>
            <a:ext cx="83058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a:t>
            </a:r>
            <a:r>
              <a:rPr lang="en-US" sz="4000" b="1" dirty="0">
                <a:cs typeface="Arial" panose="020B0604020202020204" pitchFamily="34" charset="0"/>
              </a:rPr>
              <a:t>6</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sz="4000" b="1" dirty="0">
              <a:effectLst/>
              <a:cs typeface="Arial" panose="020B0604020202020204" pitchFamily="34" charset="0"/>
            </a:endParaRPr>
          </a:p>
          <a:p>
            <a:pPr marL="0" marR="0">
              <a:spcBef>
                <a:spcPts val="0"/>
              </a:spcBef>
              <a:spcAft>
                <a:spcPts val="0"/>
              </a:spcAft>
              <a:tabLst>
                <a:tab pos="7778750" algn="r"/>
              </a:tabLst>
            </a:pPr>
            <a:r>
              <a:rPr lang="en-US" sz="3600" dirty="0">
                <a:effectLst/>
                <a:cs typeface="Arial" panose="020B0604020202020204" pitchFamily="34" charset="0"/>
              </a:rPr>
              <a:t>Joseph is informed that Herod’s son Archelaus was reigning over Judea.</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a:spcBef>
                <a:spcPts val="0"/>
              </a:spcBef>
              <a:spcAft>
                <a:spcPts val="0"/>
              </a:spcAft>
              <a:tabLst>
                <a:tab pos="7778750" algn="r"/>
              </a:tabLst>
            </a:pPr>
            <a:r>
              <a:rPr lang="en-US" sz="3600" dirty="0">
                <a:effectLst/>
                <a:cs typeface="Arial" panose="020B0604020202020204" pitchFamily="34" charset="0"/>
              </a:rPr>
              <a:t>Joseph is worried about living in Judea. He continued his journey to Judea with anxiety about it.</a:t>
            </a:r>
          </a:p>
        </p:txBody>
      </p:sp>
    </p:spTree>
    <p:extLst>
      <p:ext uri="{BB962C8B-B14F-4D97-AF65-F5344CB8AC3E}">
        <p14:creationId xmlns:p14="http://schemas.microsoft.com/office/powerpoint/2010/main" val="3367365903"/>
      </p:ext>
    </p:extLst>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5839B-B5F7-4581-9729-76ED90C9483A}"/>
              </a:ext>
            </a:extLst>
          </p:cNvPr>
          <p:cNvSpPr txBox="1">
            <a:spLocks noChangeArrowheads="1"/>
          </p:cNvSpPr>
          <p:nvPr/>
        </p:nvSpPr>
        <p:spPr bwMode="auto">
          <a:xfrm>
            <a:off x="495300" y="1782395"/>
            <a:ext cx="8153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pPr>
            <a:r>
              <a:rPr lang="en-US" sz="3600" dirty="0">
                <a:solidFill>
                  <a:schemeClr val="bg1">
                    <a:lumMod val="65000"/>
                  </a:schemeClr>
                </a:solidFill>
                <a:effectLst/>
                <a:cs typeface="Arial" panose="020B0604020202020204" pitchFamily="34" charset="0"/>
              </a:rPr>
              <a:t>But when he heard that Archelaus was reigning over Judea in place of his father Herod, he was afraid to go there, </a:t>
            </a:r>
            <a:r>
              <a:rPr lang="en-US" sz="3600" dirty="0">
                <a:effectLst/>
                <a:cs typeface="Arial" panose="020B0604020202020204" pitchFamily="34" charset="0"/>
              </a:rPr>
              <a:t>and being warned in a dream he withdrew to the district of Galilee.</a:t>
            </a:r>
            <a:endParaRPr lang="en-US" sz="2800" dirty="0">
              <a:effectLst/>
              <a:cs typeface="Arial" panose="020B0604020202020204" pitchFamily="34" charset="0"/>
            </a:endParaRPr>
          </a:p>
          <a:p>
            <a:pPr marL="0" marR="0">
              <a:spcBef>
                <a:spcPts val="0"/>
              </a:spcBef>
              <a:spcAft>
                <a:spcPts val="0"/>
              </a:spcAft>
              <a:tabLst>
                <a:tab pos="7778750" algn="r"/>
              </a:tabLst>
            </a:pPr>
            <a:r>
              <a:rPr lang="en-US" sz="2800" b="1" dirty="0">
                <a:cs typeface="Arial" panose="020B0604020202020204" pitchFamily="34" charset="0"/>
              </a:rPr>
              <a:t>	Mt 2:22</a:t>
            </a:r>
          </a:p>
        </p:txBody>
      </p:sp>
    </p:spTree>
    <p:extLst>
      <p:ext uri="{BB962C8B-B14F-4D97-AF65-F5344CB8AC3E}">
        <p14:creationId xmlns:p14="http://schemas.microsoft.com/office/powerpoint/2010/main" val="587541814"/>
      </p:ext>
    </p:extLst>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982176"/>
            <a:ext cx="8305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0"/>
              </a:spcAft>
              <a:tabLst>
                <a:tab pos="7778750" algn="r"/>
              </a:tabLst>
            </a:pPr>
            <a:r>
              <a:rPr lang="en-US" sz="4000" b="1" dirty="0">
                <a:effectLst/>
                <a:cs typeface="Arial" panose="020B0604020202020204" pitchFamily="34" charset="0"/>
              </a:rPr>
              <a:t>Circumstance 7 </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(Godly intervention)</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sz="4000" b="1" dirty="0">
              <a:effectLst/>
              <a:cs typeface="Arial" panose="020B0604020202020204" pitchFamily="34" charset="0"/>
            </a:endParaRPr>
          </a:p>
          <a:p>
            <a:pPr marL="0" marR="0">
              <a:spcBef>
                <a:spcPts val="0"/>
              </a:spcBef>
              <a:spcAft>
                <a:spcPts val="0"/>
              </a:spcAft>
              <a:tabLst>
                <a:tab pos="7778750" algn="r"/>
              </a:tabLst>
            </a:pPr>
            <a:r>
              <a:rPr lang="en-US" sz="3600" dirty="0">
                <a:effectLst/>
                <a:cs typeface="Arial" panose="020B0604020202020204" pitchFamily="34" charset="0"/>
              </a:rPr>
              <a:t>Joseph is warned in a dream not to live in Judea.</a:t>
            </a: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endParaRPr lang="en-US" sz="800" b="1" dirty="0">
              <a:effectLst/>
              <a:cs typeface="Arial" panose="020B0604020202020204" pitchFamily="34" charset="0"/>
            </a:endParaRPr>
          </a:p>
          <a:p>
            <a:pPr marL="0" marR="0">
              <a:spcBef>
                <a:spcPts val="0"/>
              </a:spcBef>
              <a:spcAft>
                <a:spcPts val="0"/>
              </a:spcAft>
              <a:tabLst>
                <a:tab pos="7778750" algn="r"/>
              </a:tabLst>
            </a:pPr>
            <a:r>
              <a:rPr lang="en-US" sz="4000" b="1" dirty="0">
                <a:effectLst/>
                <a:cs typeface="Arial" panose="020B0604020202020204" pitchFamily="34" charset="0"/>
              </a:rPr>
              <a:t>Response:</a:t>
            </a:r>
          </a:p>
          <a:p>
            <a:pPr>
              <a:spcBef>
                <a:spcPts val="0"/>
              </a:spcBef>
              <a:spcAft>
                <a:spcPts val="0"/>
              </a:spcAft>
              <a:tabLst>
                <a:tab pos="7778750" algn="r"/>
              </a:tabLst>
            </a:pPr>
            <a:r>
              <a:rPr lang="en-US" sz="3600" dirty="0">
                <a:effectLst/>
                <a:cs typeface="Arial" panose="020B0604020202020204" pitchFamily="34" charset="0"/>
              </a:rPr>
              <a:t>Joseph enters Israel and heads to his home territory of Nazareth in Galilee.</a:t>
            </a:r>
          </a:p>
        </p:txBody>
      </p:sp>
    </p:spTree>
    <p:extLst>
      <p:ext uri="{BB962C8B-B14F-4D97-AF65-F5344CB8AC3E}">
        <p14:creationId xmlns:p14="http://schemas.microsoft.com/office/powerpoint/2010/main" val="740547351"/>
      </p:ext>
    </p:extLst>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BD8BF9-4D78-42CB-8207-E3DBB0BC1FC1}"/>
              </a:ext>
            </a:extLst>
          </p:cNvPr>
          <p:cNvSpPr txBox="1">
            <a:spLocks noChangeArrowheads="1"/>
          </p:cNvSpPr>
          <p:nvPr/>
        </p:nvSpPr>
        <p:spPr bwMode="auto">
          <a:xfrm>
            <a:off x="685800" y="1447800"/>
            <a:ext cx="8175674" cy="397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Bef>
                <a:spcPts val="0"/>
              </a:spcBef>
              <a:spcAft>
                <a:spcPts val="1000"/>
              </a:spcAft>
              <a:tabLst>
                <a:tab pos="7778750" algn="r"/>
              </a:tabLst>
            </a:pPr>
            <a:r>
              <a:rPr lang="en-US" sz="3600" dirty="0">
                <a:effectLst/>
                <a:cs typeface="Arial" panose="020B0604020202020204" pitchFamily="34" charset="0"/>
              </a:rPr>
              <a:t>“Joseph, son of David, do not fear to take Mary as your wife, for that which is conceived in her is from the Holy Spirit. </a:t>
            </a:r>
            <a:r>
              <a:rPr lang="en-US" sz="3600" baseline="30000" dirty="0">
                <a:effectLst/>
                <a:cs typeface="Arial" panose="020B0604020202020204" pitchFamily="34" charset="0"/>
              </a:rPr>
              <a:t>21 </a:t>
            </a:r>
            <a:r>
              <a:rPr lang="en-US" sz="3600" dirty="0">
                <a:effectLst/>
                <a:cs typeface="Arial" panose="020B0604020202020204" pitchFamily="34" charset="0"/>
              </a:rPr>
              <a:t>She will bear a son, and you shall call his name Jesus, for he will save his people from their sins.”</a:t>
            </a:r>
            <a:r>
              <a:rPr lang="en-US" sz="2800" dirty="0">
                <a:effectLst/>
                <a:cs typeface="Arial" panose="020B0604020202020204" pitchFamily="34" charset="0"/>
              </a:rPr>
              <a:t>	</a:t>
            </a:r>
          </a:p>
          <a:p>
            <a:pPr marL="0" marR="0">
              <a:spcBef>
                <a:spcPts val="0"/>
              </a:spcBef>
              <a:spcAft>
                <a:spcPts val="1000"/>
              </a:spcAft>
              <a:tabLst>
                <a:tab pos="7778750" algn="r"/>
              </a:tabLst>
            </a:pPr>
            <a:r>
              <a:rPr lang="en-US" sz="2800" b="1" dirty="0">
                <a:cs typeface="Arial" panose="020B0604020202020204" pitchFamily="34" charset="0"/>
              </a:rPr>
              <a:t>	Mt 1:20-21</a:t>
            </a:r>
          </a:p>
        </p:txBody>
      </p:sp>
    </p:spTree>
    <p:extLst>
      <p:ext uri="{BB962C8B-B14F-4D97-AF65-F5344CB8AC3E}">
        <p14:creationId xmlns:p14="http://schemas.microsoft.com/office/powerpoint/2010/main" val="1967354747"/>
      </p:ext>
    </p:extLst>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29D510-F459-4A38-8F7F-B4252ED91017}"/>
              </a:ext>
            </a:extLst>
          </p:cNvPr>
          <p:cNvSpPr txBox="1">
            <a:spLocks noChangeArrowheads="1"/>
          </p:cNvSpPr>
          <p:nvPr/>
        </p:nvSpPr>
        <p:spPr bwMode="auto">
          <a:xfrm>
            <a:off x="419100" y="914400"/>
            <a:ext cx="83058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gn="ctr">
              <a:spcBef>
                <a:spcPts val="0"/>
              </a:spcBef>
              <a:spcAft>
                <a:spcPts val="0"/>
              </a:spcAft>
              <a:tabLst>
                <a:tab pos="7778750" algn="r"/>
              </a:tabLst>
            </a:pPr>
            <a:r>
              <a:rPr lang="en-US" sz="6000" b="1" dirty="0">
                <a:effectLst/>
                <a:cs typeface="Arial" panose="020B0604020202020204" pitchFamily="34" charset="0"/>
              </a:rPr>
              <a:t>Whatever journey the Lord has you on…</a:t>
            </a:r>
          </a:p>
          <a:p>
            <a:pPr marL="0" marR="0" algn="ctr">
              <a:spcBef>
                <a:spcPts val="0"/>
              </a:spcBef>
              <a:spcAft>
                <a:spcPts val="0"/>
              </a:spcAft>
              <a:tabLst>
                <a:tab pos="7778750" algn="r"/>
              </a:tabLst>
            </a:pPr>
            <a:endParaRPr lang="en-US" sz="800" b="1" dirty="0">
              <a:effectLst/>
              <a:cs typeface="Arial" panose="020B0604020202020204" pitchFamily="34" charset="0"/>
            </a:endParaRPr>
          </a:p>
          <a:p>
            <a:pPr marL="0" marR="0" algn="ctr">
              <a:spcBef>
                <a:spcPts val="0"/>
              </a:spcBef>
              <a:spcAft>
                <a:spcPts val="0"/>
              </a:spcAft>
              <a:tabLst>
                <a:tab pos="7778750" algn="r"/>
              </a:tabLst>
            </a:pPr>
            <a:endParaRPr lang="en-US" sz="800" b="1" dirty="0">
              <a:effectLst/>
              <a:cs typeface="Arial" panose="020B0604020202020204" pitchFamily="34" charset="0"/>
            </a:endParaRPr>
          </a:p>
          <a:p>
            <a:pPr marL="0" marR="0" algn="ctr">
              <a:spcBef>
                <a:spcPts val="0"/>
              </a:spcBef>
              <a:spcAft>
                <a:spcPts val="0"/>
              </a:spcAft>
              <a:tabLst>
                <a:tab pos="7778750" algn="r"/>
              </a:tabLst>
            </a:pPr>
            <a:r>
              <a:rPr lang="en-US" sz="6000" b="1" dirty="0">
                <a:effectLst/>
                <a:cs typeface="Arial" panose="020B0604020202020204" pitchFamily="34" charset="0"/>
              </a:rPr>
              <a:t>He will not leave you or forsake you!</a:t>
            </a:r>
          </a:p>
          <a:p>
            <a:pPr marL="0" marR="0" algn="ctr">
              <a:spcBef>
                <a:spcPts val="0"/>
              </a:spcBef>
              <a:spcAft>
                <a:spcPts val="0"/>
              </a:spcAft>
              <a:tabLst>
                <a:tab pos="7778750" algn="r"/>
              </a:tabLst>
            </a:pPr>
            <a:endParaRPr lang="en-US" sz="2800" b="1" dirty="0">
              <a:effectLst/>
              <a:cs typeface="Arial" panose="020B0604020202020204" pitchFamily="34" charset="0"/>
            </a:endParaRPr>
          </a:p>
          <a:p>
            <a:pPr marL="0" marR="0" algn="ctr">
              <a:spcBef>
                <a:spcPts val="0"/>
              </a:spcBef>
              <a:spcAft>
                <a:spcPts val="0"/>
              </a:spcAft>
              <a:tabLst>
                <a:tab pos="7778750" algn="r"/>
              </a:tabLst>
            </a:pPr>
            <a:r>
              <a:rPr lang="en-US" sz="2800" b="1" dirty="0">
                <a:cs typeface="Arial" panose="020B0604020202020204" pitchFamily="34" charset="0"/>
              </a:rPr>
              <a:t>Heb 13:5</a:t>
            </a:r>
            <a:endParaRPr lang="en-US" sz="2800" b="1" dirty="0">
              <a:effectLst/>
              <a:cs typeface="Arial" panose="020B0604020202020204" pitchFamily="34" charset="0"/>
            </a:endParaRPr>
          </a:p>
        </p:txBody>
      </p:sp>
    </p:spTree>
    <p:extLst>
      <p:ext uri="{BB962C8B-B14F-4D97-AF65-F5344CB8AC3E}">
        <p14:creationId xmlns:p14="http://schemas.microsoft.com/office/powerpoint/2010/main" val="360437818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1872</TotalTime>
  <Words>1011</Words>
  <Application>Microsoft Office PowerPoint</Application>
  <PresentationFormat>On-screen Show (4:3)</PresentationFormat>
  <Paragraphs>79</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190</cp:revision>
  <dcterms:created xsi:type="dcterms:W3CDTF">2020-07-19T11:17:55Z</dcterms:created>
  <dcterms:modified xsi:type="dcterms:W3CDTF">2020-12-06T13:36:58Z</dcterms:modified>
</cp:coreProperties>
</file>