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93" r:id="rId1"/>
  </p:sldMasterIdLst>
  <p:notesMasterIdLst>
    <p:notesMasterId r:id="rId16"/>
  </p:notesMasterIdLst>
  <p:handoutMasterIdLst>
    <p:handoutMasterId r:id="rId17"/>
  </p:handoutMasterIdLst>
  <p:sldIdLst>
    <p:sldId id="4298" r:id="rId2"/>
    <p:sldId id="5308" r:id="rId3"/>
    <p:sldId id="5382" r:id="rId4"/>
    <p:sldId id="5383" r:id="rId5"/>
    <p:sldId id="5390" r:id="rId6"/>
    <p:sldId id="5326" r:id="rId7"/>
    <p:sldId id="5371" r:id="rId8"/>
    <p:sldId id="5372" r:id="rId9"/>
    <p:sldId id="5373" r:id="rId10"/>
    <p:sldId id="5374" r:id="rId11"/>
    <p:sldId id="5393" r:id="rId12"/>
    <p:sldId id="5391" r:id="rId13"/>
    <p:sldId id="5395" r:id="rId14"/>
    <p:sldId id="5384" r:id="rId15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E0000"/>
    <a:srgbClr val="001236"/>
    <a:srgbClr val="200F51"/>
    <a:srgbClr val="800000"/>
    <a:srgbClr val="140A52"/>
    <a:srgbClr val="003300"/>
    <a:srgbClr val="4C0000"/>
    <a:srgbClr val="CC0000"/>
    <a:srgbClr val="000510"/>
    <a:srgbClr val="3C28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640" autoAdjust="0"/>
    <p:restoredTop sz="93969" autoAdjust="0"/>
  </p:normalViewPr>
  <p:slideViewPr>
    <p:cSldViewPr showGuides="1">
      <p:cViewPr varScale="1">
        <p:scale>
          <a:sx n="68" d="100"/>
          <a:sy n="68" d="100"/>
        </p:scale>
        <p:origin x="72" y="4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2382"/>
    </p:cViewPr>
  </p:sorterViewPr>
  <p:notesViewPr>
    <p:cSldViewPr showGuides="1">
      <p:cViewPr varScale="1">
        <p:scale>
          <a:sx n="55" d="100"/>
          <a:sy n="55" d="100"/>
        </p:scale>
        <p:origin x="2772" y="84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6888" cy="465138"/>
          </a:xfrm>
          <a:prstGeom prst="rect">
            <a:avLst/>
          </a:prstGeom>
        </p:spPr>
        <p:txBody>
          <a:bodyPr vert="horz" lIns="93174" tIns="46588" rIns="93174" bIns="46588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1925" y="0"/>
            <a:ext cx="3036888" cy="465138"/>
          </a:xfrm>
          <a:prstGeom prst="rect">
            <a:avLst/>
          </a:prstGeom>
        </p:spPr>
        <p:txBody>
          <a:bodyPr vert="horz" lIns="93174" tIns="46588" rIns="93174" bIns="46588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4AA96D6-9668-4899-AAD5-4140F4AFEE62}" type="datetimeFigureOut">
              <a:rPr lang="en-US"/>
              <a:pPr>
                <a:defRPr/>
              </a:pPr>
              <a:t>8/25/2019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6888" cy="465138"/>
          </a:xfrm>
          <a:prstGeom prst="rect">
            <a:avLst/>
          </a:prstGeom>
        </p:spPr>
        <p:txBody>
          <a:bodyPr vert="horz" lIns="93174" tIns="46588" rIns="93174" bIns="46588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1925" y="8829675"/>
            <a:ext cx="3036888" cy="465138"/>
          </a:xfrm>
          <a:prstGeom prst="rect">
            <a:avLst/>
          </a:prstGeom>
        </p:spPr>
        <p:txBody>
          <a:bodyPr vert="horz" lIns="93174" tIns="46588" rIns="93174" bIns="46588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3A26895-C2E3-4028-89DB-B12CFB31EDB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6888" cy="465138"/>
          </a:xfrm>
          <a:prstGeom prst="rect">
            <a:avLst/>
          </a:prstGeom>
        </p:spPr>
        <p:txBody>
          <a:bodyPr vert="horz" lIns="93548" tIns="46774" rIns="93548" bIns="46774" rtlCol="0"/>
          <a:lstStyle>
            <a:lvl1pPr algn="l" eaLnBrk="1" hangingPunct="1">
              <a:defRPr sz="1200" dirty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1925" y="0"/>
            <a:ext cx="3036888" cy="465138"/>
          </a:xfrm>
          <a:prstGeom prst="rect">
            <a:avLst/>
          </a:prstGeom>
        </p:spPr>
        <p:txBody>
          <a:bodyPr vert="horz" lIns="93548" tIns="46774" rIns="93548" bIns="46774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27078B37-2A58-4AB2-90F7-D39C0570B202}" type="datetimeFigureOut">
              <a:rPr lang="en-US"/>
              <a:pPr>
                <a:defRPr/>
              </a:pPr>
              <a:t>8/25/2019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548" tIns="46774" rIns="93548" bIns="46774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3548" tIns="46774" rIns="93548" bIns="46774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6888" cy="465138"/>
          </a:xfrm>
          <a:prstGeom prst="rect">
            <a:avLst/>
          </a:prstGeom>
        </p:spPr>
        <p:txBody>
          <a:bodyPr vert="horz" lIns="93548" tIns="46774" rIns="93548" bIns="46774" rtlCol="0" anchor="b"/>
          <a:lstStyle>
            <a:lvl1pPr algn="l" eaLnBrk="1" hangingPunct="1">
              <a:defRPr sz="1200" dirty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1925" y="8829675"/>
            <a:ext cx="3036888" cy="465138"/>
          </a:xfrm>
          <a:prstGeom prst="rect">
            <a:avLst/>
          </a:prstGeom>
        </p:spPr>
        <p:txBody>
          <a:bodyPr vert="horz" lIns="93548" tIns="46774" rIns="93548" bIns="46774" rtlCol="0" anchor="b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8BE3DCCF-9315-40EC-AB5D-258771C66C6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83666C-802F-4392-A00E-98CEE425D6F9}" type="datetimeFigureOut">
              <a:rPr lang="en-US"/>
              <a:pPr>
                <a:defRPr/>
              </a:pPr>
              <a:t>8/25/2019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25D314-1835-409D-9EFD-58E955B2904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1622236"/>
      </p:ext>
    </p:extLst>
  </p:cSld>
  <p:clrMapOvr>
    <a:masterClrMapping/>
  </p:clrMapOvr>
  <p:transition spd="slow"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DA05A5-5A0B-45FF-B89D-85BC8460AB0C}" type="datetimeFigureOut">
              <a:rPr lang="en-US"/>
              <a:pPr>
                <a:defRPr/>
              </a:pPr>
              <a:t>8/25/2019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FD8002-CF1F-4096-9569-3573B982FB0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7686743"/>
      </p:ext>
    </p:extLst>
  </p:cSld>
  <p:clrMapOvr>
    <a:masterClrMapping/>
  </p:clrMapOvr>
  <p:transition spd="slow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8BCD70-790B-4A11-9799-E88470345A93}" type="datetimeFigureOut">
              <a:rPr lang="en-US"/>
              <a:pPr>
                <a:defRPr/>
              </a:pPr>
              <a:t>8/25/2019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996E6A-4084-41FC-B2D9-CD53888D83D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7377904"/>
      </p:ext>
    </p:extLst>
  </p:cSld>
  <p:clrMapOvr>
    <a:masterClrMapping/>
  </p:clrMapOvr>
  <p:transition spd="slow"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B44BCD-C835-4034-8505-224F441D54CB}" type="datetimeFigureOut">
              <a:rPr lang="en-US"/>
              <a:pPr>
                <a:defRPr/>
              </a:pPr>
              <a:t>8/25/2019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8990BB-F777-40B5-BC28-2430EB8FBE6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8038741"/>
      </p:ext>
    </p:extLst>
  </p:cSld>
  <p:clrMapOvr>
    <a:masterClrMapping/>
  </p:clrMapOvr>
  <p:transition spd="slow"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BB4B57-825F-48E0-BF16-963E87FFE659}" type="datetimeFigureOut">
              <a:rPr lang="en-US"/>
              <a:pPr>
                <a:defRPr/>
              </a:pPr>
              <a:t>8/25/2019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E3616B-0542-4CE8-8DAE-BEAA6DB1B07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7869043"/>
      </p:ext>
    </p:extLst>
  </p:cSld>
  <p:clrMapOvr>
    <a:masterClrMapping/>
  </p:clrMapOvr>
  <p:transition spd="slow"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8B4DE8-5ED3-47D1-A32C-1E2E49221FE3}" type="datetimeFigureOut">
              <a:rPr lang="en-US"/>
              <a:pPr>
                <a:defRPr/>
              </a:pPr>
              <a:t>8/25/2019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C5E01C-1404-4CAD-A550-550339EBA21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0798950"/>
      </p:ext>
    </p:extLst>
  </p:cSld>
  <p:clrMapOvr>
    <a:masterClrMapping/>
  </p:clrMapOvr>
  <p:transition spd="slow"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F2399E-1BF0-477C-98CB-F873E9621757}" type="datetimeFigureOut">
              <a:rPr lang="en-US"/>
              <a:pPr>
                <a:defRPr/>
              </a:pPr>
              <a:t>8/25/2019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9925CD-BC6B-42B2-A4BA-068E3A04889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975980"/>
      </p:ext>
    </p:extLst>
  </p:cSld>
  <p:clrMapOvr>
    <a:masterClrMapping/>
  </p:clrMapOvr>
  <p:transition spd="slow"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62D4B8-E19B-4905-A097-CBAC17352F85}" type="datetimeFigureOut">
              <a:rPr lang="en-US"/>
              <a:pPr>
                <a:defRPr/>
              </a:pPr>
              <a:t>8/25/2019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E95AD5-C483-4D69-8DAF-88F64E7D318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2274109"/>
      </p:ext>
    </p:extLst>
  </p:cSld>
  <p:clrMapOvr>
    <a:masterClrMapping/>
  </p:clrMapOvr>
  <p:transition spd="slow"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CFBABC-811A-43E2-95C0-925DF895F8CB}" type="datetimeFigureOut">
              <a:rPr lang="en-US"/>
              <a:pPr>
                <a:defRPr/>
              </a:pPr>
              <a:t>8/25/2019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67E973-7675-48A5-8C2D-5FC890CCEB8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4723466"/>
      </p:ext>
    </p:extLst>
  </p:cSld>
  <p:clrMapOvr>
    <a:masterClrMapping/>
  </p:clrMapOvr>
  <p:transition spd="slow"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173480-399F-476C-B408-5116C24F63C0}" type="datetimeFigureOut">
              <a:rPr lang="en-US"/>
              <a:pPr>
                <a:defRPr/>
              </a:pPr>
              <a:t>8/25/2019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337134-7EAC-4920-B564-C6A85EB0116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7227958"/>
      </p:ext>
    </p:extLst>
  </p:cSld>
  <p:clrMapOvr>
    <a:masterClrMapping/>
  </p:clrMapOvr>
  <p:transition spd="slow"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191E29-5936-4AE4-925D-188B0F8BBB7A}" type="datetimeFigureOut">
              <a:rPr lang="en-US"/>
              <a:pPr>
                <a:defRPr/>
              </a:pPr>
              <a:t>8/25/2019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370B8F-34D3-4D31-94DD-F102750F5FA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859853"/>
      </p:ext>
    </p:extLst>
  </p:cSld>
  <p:clrMapOvr>
    <a:masterClrMapping/>
  </p:clrMapOvr>
  <p:transition spd="slow"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A9E0286-B1FA-453C-948A-193D5F62C066}" type="datetimeFigureOut">
              <a:rPr lang="en-US"/>
              <a:pPr>
                <a:defRPr/>
              </a:pPr>
              <a:t>8/25/2019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0B2CDBA-08FD-4277-94DC-663BFDE2EF4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4" r:id="rId1"/>
    <p:sldLayoutId id="2147483895" r:id="rId2"/>
    <p:sldLayoutId id="2147483896" r:id="rId3"/>
    <p:sldLayoutId id="2147483897" r:id="rId4"/>
    <p:sldLayoutId id="2147483898" r:id="rId5"/>
    <p:sldLayoutId id="2147483899" r:id="rId6"/>
    <p:sldLayoutId id="2147483900" r:id="rId7"/>
    <p:sldLayoutId id="2147483901" r:id="rId8"/>
    <p:sldLayoutId id="2147483902" r:id="rId9"/>
    <p:sldLayoutId id="2147483903" r:id="rId10"/>
    <p:sldLayoutId id="2147483904" r:id="rId11"/>
  </p:sldLayoutIdLst>
  <p:transition spd="slow">
    <p:random/>
  </p:transition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F33A3C9-168C-459F-B627-665DA4764D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44044" cy="6858000"/>
          </a:xfrm>
          <a:prstGeom prst="rect">
            <a:avLst/>
          </a:prstGeom>
        </p:spPr>
      </p:pic>
      <p:sp>
        <p:nvSpPr>
          <p:cNvPr id="5" name="TextBox 9"/>
          <p:cNvSpPr txBox="1">
            <a:spLocks noChangeArrowheads="1"/>
          </p:cNvSpPr>
          <p:nvPr/>
        </p:nvSpPr>
        <p:spPr bwMode="auto">
          <a:xfrm>
            <a:off x="381000" y="228600"/>
            <a:ext cx="8435966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8118475" algn="r"/>
              </a:tabLst>
            </a:pPr>
            <a:r>
              <a:rPr lang="en-US" altLang="en-US" sz="6600" b="1" i="1" dirty="0">
                <a:latin typeface="+mn-lt"/>
              </a:rPr>
              <a:t>Seeds of Forgiveness	</a:t>
            </a:r>
            <a:endParaRPr lang="en-US" altLang="en-US" sz="2800" b="1" i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" name="TextBox 9">
            <a:extLst>
              <a:ext uri="{FF2B5EF4-FFF2-40B4-BE49-F238E27FC236}">
                <a16:creationId xmlns:a16="http://schemas.microsoft.com/office/drawing/2014/main" id="{B361AE13-12CF-42A0-A10A-48446F5B37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2600" y="1676400"/>
            <a:ext cx="3167048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3200" b="1" i="1" dirty="0"/>
              <a:t>“The Parable of the Unforgiving Servant” </a:t>
            </a:r>
          </a:p>
          <a:p>
            <a:pPr algn="ctr"/>
            <a:r>
              <a:rPr lang="en-US" sz="2000" b="1" dirty="0"/>
              <a:t>Matthew 18:21-35</a:t>
            </a:r>
            <a:r>
              <a:rPr lang="en-US" altLang="en-US" sz="3200" b="1" i="1" dirty="0">
                <a:latin typeface="+mn-lt"/>
              </a:rPr>
              <a:t> </a:t>
            </a:r>
          </a:p>
        </p:txBody>
      </p:sp>
    </p:spTree>
  </p:cSld>
  <p:clrMapOvr>
    <a:masterClrMapping/>
  </p:clrMapOvr>
  <p:transition spd="slow">
    <p:rand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571500" y="1997839"/>
            <a:ext cx="8001000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6000" b="1" dirty="0"/>
              <a:t>Forgiveness</a:t>
            </a:r>
          </a:p>
          <a:p>
            <a:pPr algn="ctr"/>
            <a:r>
              <a:rPr lang="en-US" sz="6000" b="1" dirty="0"/>
              <a:t>is a Kingdom </a:t>
            </a:r>
            <a:r>
              <a:rPr lang="en-US" sz="6000" b="1" u="sng" dirty="0">
                <a:uFill>
                  <a:solidFill>
                    <a:srgbClr val="3E0000"/>
                  </a:solidFill>
                </a:uFill>
              </a:rPr>
              <a:t>mandate</a:t>
            </a:r>
            <a:r>
              <a:rPr lang="en-US" sz="6000" b="1" dirty="0"/>
              <a:t>!</a:t>
            </a:r>
          </a:p>
        </p:txBody>
      </p:sp>
      <p:sp>
        <p:nvSpPr>
          <p:cNvPr id="3" name="Explosion 1 6">
            <a:extLst>
              <a:ext uri="{FF2B5EF4-FFF2-40B4-BE49-F238E27FC236}">
                <a16:creationId xmlns:a16="http://schemas.microsoft.com/office/drawing/2014/main" id="{09DD2DF1-0808-4163-8720-5119357D631D}"/>
              </a:ext>
            </a:extLst>
          </p:cNvPr>
          <p:cNvSpPr/>
          <p:nvPr/>
        </p:nvSpPr>
        <p:spPr>
          <a:xfrm>
            <a:off x="1981200" y="1577720"/>
            <a:ext cx="228600" cy="422702"/>
          </a:xfrm>
          <a:prstGeom prst="irregularSeal1">
            <a:avLst/>
          </a:prstGeom>
          <a:solidFill>
            <a:srgbClr val="80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597760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571500" y="1997839"/>
            <a:ext cx="8001000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6000" b="1" dirty="0"/>
              <a:t>My Forgiveness</a:t>
            </a:r>
          </a:p>
          <a:p>
            <a:pPr algn="ctr"/>
            <a:r>
              <a:rPr lang="en-US" sz="6000" b="1" u="sng" dirty="0">
                <a:uFill>
                  <a:solidFill>
                    <a:srgbClr val="3E0000"/>
                  </a:solidFill>
                </a:uFill>
              </a:rPr>
              <a:t>story</a:t>
            </a:r>
            <a:r>
              <a:rPr lang="en-US" sz="6000" b="1" dirty="0"/>
              <a:t> begins</a:t>
            </a:r>
          </a:p>
          <a:p>
            <a:pPr algn="ctr"/>
            <a:r>
              <a:rPr lang="en-US" sz="6000" b="1" dirty="0"/>
              <a:t>with </a:t>
            </a:r>
            <a:r>
              <a:rPr lang="en-US" sz="6000" b="1" u="sng" dirty="0">
                <a:uFill>
                  <a:solidFill>
                    <a:srgbClr val="3E0000"/>
                  </a:solidFill>
                </a:uFill>
              </a:rPr>
              <a:t>me</a:t>
            </a:r>
            <a:r>
              <a:rPr lang="en-US" sz="6000" b="1" dirty="0"/>
              <a:t>!</a:t>
            </a:r>
          </a:p>
        </p:txBody>
      </p:sp>
      <p:sp>
        <p:nvSpPr>
          <p:cNvPr id="3" name="Explosion 1 6">
            <a:extLst>
              <a:ext uri="{FF2B5EF4-FFF2-40B4-BE49-F238E27FC236}">
                <a16:creationId xmlns:a16="http://schemas.microsoft.com/office/drawing/2014/main" id="{09DD2DF1-0808-4163-8720-5119357D631D}"/>
              </a:ext>
            </a:extLst>
          </p:cNvPr>
          <p:cNvSpPr/>
          <p:nvPr/>
        </p:nvSpPr>
        <p:spPr>
          <a:xfrm>
            <a:off x="1295400" y="1546723"/>
            <a:ext cx="228600" cy="422702"/>
          </a:xfrm>
          <a:prstGeom prst="irregularSeal1">
            <a:avLst/>
          </a:prstGeom>
          <a:solidFill>
            <a:srgbClr val="80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2171200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571500" y="1997839"/>
            <a:ext cx="8001000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6000" b="1" dirty="0"/>
              <a:t>My Forgiveness</a:t>
            </a:r>
          </a:p>
          <a:p>
            <a:pPr algn="ctr"/>
            <a:r>
              <a:rPr lang="en-US" sz="6000" b="1" u="sng" dirty="0">
                <a:uFill>
                  <a:solidFill>
                    <a:srgbClr val="3E0000"/>
                  </a:solidFill>
                </a:uFill>
              </a:rPr>
              <a:t>experience</a:t>
            </a:r>
            <a:r>
              <a:rPr lang="en-US" sz="6000" b="1" dirty="0"/>
              <a:t> begins</a:t>
            </a:r>
          </a:p>
          <a:p>
            <a:pPr algn="ctr"/>
            <a:r>
              <a:rPr lang="en-US" sz="6000" b="1" dirty="0"/>
              <a:t>with </a:t>
            </a:r>
            <a:r>
              <a:rPr lang="en-US" sz="6000" b="1" u="sng" dirty="0">
                <a:uFill>
                  <a:solidFill>
                    <a:srgbClr val="3E0000"/>
                  </a:solidFill>
                </a:uFill>
              </a:rPr>
              <a:t>God’s</a:t>
            </a:r>
            <a:r>
              <a:rPr lang="en-US" sz="6000" b="1" dirty="0">
                <a:uFill>
                  <a:solidFill>
                    <a:srgbClr val="3E0000"/>
                  </a:solidFill>
                </a:uFill>
              </a:rPr>
              <a:t> </a:t>
            </a:r>
            <a:r>
              <a:rPr lang="en-US" sz="6000" b="1" u="sng" dirty="0">
                <a:uFill>
                  <a:solidFill>
                    <a:srgbClr val="3E0000"/>
                  </a:solidFill>
                </a:uFill>
              </a:rPr>
              <a:t>mercy</a:t>
            </a:r>
            <a:r>
              <a:rPr lang="en-US" sz="6000" b="1" dirty="0"/>
              <a:t>!</a:t>
            </a:r>
          </a:p>
        </p:txBody>
      </p:sp>
      <p:sp>
        <p:nvSpPr>
          <p:cNvPr id="3" name="Explosion 1 6">
            <a:extLst>
              <a:ext uri="{FF2B5EF4-FFF2-40B4-BE49-F238E27FC236}">
                <a16:creationId xmlns:a16="http://schemas.microsoft.com/office/drawing/2014/main" id="{09DD2DF1-0808-4163-8720-5119357D631D}"/>
              </a:ext>
            </a:extLst>
          </p:cNvPr>
          <p:cNvSpPr/>
          <p:nvPr/>
        </p:nvSpPr>
        <p:spPr>
          <a:xfrm>
            <a:off x="1371600" y="1593218"/>
            <a:ext cx="228600" cy="422702"/>
          </a:xfrm>
          <a:prstGeom prst="irregularSeal1">
            <a:avLst/>
          </a:prstGeom>
          <a:solidFill>
            <a:srgbClr val="80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3202932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952500" y="685800"/>
            <a:ext cx="7239000" cy="5170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5400" b="1" dirty="0"/>
              <a:t>In this parable, Jesus wants to help us understand forgiveness through G</a:t>
            </a:r>
            <a:r>
              <a:rPr lang="en-US" sz="5400" b="1" dirty="0">
                <a:uFill>
                  <a:solidFill>
                    <a:srgbClr val="3E0000"/>
                  </a:solidFill>
                </a:uFill>
              </a:rPr>
              <a:t>od’s mercy to us</a:t>
            </a:r>
            <a:r>
              <a:rPr lang="en-US" sz="5400" b="1" dirty="0"/>
              <a:t>!</a:t>
            </a:r>
          </a:p>
          <a:p>
            <a:pPr algn="ctr"/>
            <a:endParaRPr lang="en-US" sz="1000" b="1" dirty="0"/>
          </a:p>
          <a:p>
            <a:pPr algn="ctr"/>
            <a:endParaRPr lang="en-US" sz="1000" b="1" dirty="0"/>
          </a:p>
          <a:p>
            <a:pPr algn="ctr"/>
            <a:r>
              <a:rPr lang="en-US" sz="4000" dirty="0"/>
              <a:t>Matthew 18:21-35</a:t>
            </a:r>
          </a:p>
        </p:txBody>
      </p:sp>
    </p:spTree>
    <p:extLst>
      <p:ext uri="{BB962C8B-B14F-4D97-AF65-F5344CB8AC3E}">
        <p14:creationId xmlns:p14="http://schemas.microsoft.com/office/powerpoint/2010/main" val="2650476344"/>
      </p:ext>
    </p:extLst>
  </p:cSld>
  <p:clrMapOvr>
    <a:masterClrMapping/>
  </p:clrMapOvr>
  <p:transition spd="slow">
    <p:random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">
            <a:extLst>
              <a:ext uri="{FF2B5EF4-FFF2-40B4-BE49-F238E27FC236}">
                <a16:creationId xmlns:a16="http://schemas.microsoft.com/office/drawing/2014/main" id="{E0FD2E25-95F6-404C-B518-F060E11181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612844"/>
            <a:ext cx="8001000" cy="5601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sz="3400" dirty="0"/>
              <a:t>Then Peter came up and said to him, “Lord, how often will my brother sin against me, and I forgive him? As many as seven times?” </a:t>
            </a:r>
            <a:r>
              <a:rPr lang="en-US" sz="3400" b="1" baseline="30000" dirty="0"/>
              <a:t>22 </a:t>
            </a:r>
            <a:r>
              <a:rPr lang="en-US" sz="3400" dirty="0"/>
              <a:t>Jesus said to him, “I do not say to you seven times, but </a:t>
            </a:r>
            <a:r>
              <a:rPr lang="en-US" sz="3400" i="1" dirty="0"/>
              <a:t>seventy times seven</a:t>
            </a:r>
            <a:r>
              <a:rPr lang="en-US" sz="3400" dirty="0"/>
              <a:t>.</a:t>
            </a:r>
          </a:p>
          <a:p>
            <a:r>
              <a:rPr lang="en-US" sz="3400" dirty="0"/>
              <a:t> </a:t>
            </a:r>
          </a:p>
          <a:p>
            <a:pPr>
              <a:tabLst>
                <a:tab pos="7780338" algn="r"/>
              </a:tabLst>
            </a:pPr>
            <a:r>
              <a:rPr lang="en-US" sz="3400" b="1" baseline="30000" dirty="0"/>
              <a:t>23 </a:t>
            </a:r>
            <a:r>
              <a:rPr lang="en-US" sz="3400" dirty="0"/>
              <a:t>“Therefore the kingdom of heaven may be compared to a king who wished to settle accounts with his servants.</a:t>
            </a:r>
            <a:endParaRPr lang="en-US" dirty="0"/>
          </a:p>
          <a:p>
            <a:pPr>
              <a:tabLst>
                <a:tab pos="7780338" algn="r"/>
              </a:tabLst>
            </a:pPr>
            <a:r>
              <a:rPr lang="en-US" dirty="0"/>
              <a:t>	</a:t>
            </a:r>
            <a:r>
              <a:rPr lang="en-US" b="1" dirty="0">
                <a:solidFill>
                  <a:prstClr val="black"/>
                </a:solidFill>
              </a:rPr>
              <a:t>Mt 18:21-23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401591903"/>
      </p:ext>
    </p:extLst>
  </p:cSld>
  <p:clrMapOvr>
    <a:masterClrMapping/>
  </p:clrMapOvr>
  <p:transition spd="slow">
    <p:rand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">
            <a:extLst>
              <a:ext uri="{FF2B5EF4-FFF2-40B4-BE49-F238E27FC236}">
                <a16:creationId xmlns:a16="http://schemas.microsoft.com/office/drawing/2014/main" id="{E0FD2E25-95F6-404C-B518-F060E11181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7305" y="505122"/>
            <a:ext cx="8149390" cy="5847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7780338" algn="r"/>
              </a:tabLst>
            </a:pPr>
            <a:r>
              <a:rPr lang="en-US" sz="3400" dirty="0"/>
              <a:t>When he began to settle, one was brought to him who owed him 10,000 talents. </a:t>
            </a:r>
            <a:r>
              <a:rPr lang="en-US" sz="3400" b="1" baseline="30000" dirty="0"/>
              <a:t>25 </a:t>
            </a:r>
            <a:r>
              <a:rPr lang="en-US" sz="3400" dirty="0"/>
              <a:t>And since he could not pay, his master ordered him to be sold, with his wife and children and all that he had, and payment to be made. </a:t>
            </a:r>
            <a:r>
              <a:rPr lang="en-US" sz="3400" b="1" baseline="30000" dirty="0"/>
              <a:t>26 </a:t>
            </a:r>
            <a:r>
              <a:rPr lang="en-US" sz="3400" dirty="0"/>
              <a:t>So the servant fell on his knees, imploring him, ‘Have patience with me, and I will pay you everything.’ </a:t>
            </a:r>
            <a:r>
              <a:rPr lang="en-US" sz="3400" b="1" baseline="30000" dirty="0"/>
              <a:t>27 </a:t>
            </a:r>
            <a:r>
              <a:rPr lang="en-US" sz="3400" dirty="0"/>
              <a:t>And out of pity for him, the master of that servant released him and forgave him the debt.	</a:t>
            </a:r>
            <a:r>
              <a:rPr lang="en-US" b="1" dirty="0">
                <a:solidFill>
                  <a:prstClr val="black"/>
                </a:solidFill>
              </a:rPr>
              <a:t>Mt 18:24-27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302613016"/>
      </p:ext>
    </p:extLst>
  </p:cSld>
  <p:clrMapOvr>
    <a:masterClrMapping/>
  </p:clrMapOvr>
  <p:transition spd="slow">
    <p:random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">
            <a:extLst>
              <a:ext uri="{FF2B5EF4-FFF2-40B4-BE49-F238E27FC236}">
                <a16:creationId xmlns:a16="http://schemas.microsoft.com/office/drawing/2014/main" id="{E0FD2E25-95F6-404C-B518-F060E11181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7305" y="889843"/>
            <a:ext cx="8149390" cy="507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7780338" algn="r"/>
              </a:tabLst>
            </a:pPr>
            <a:r>
              <a:rPr lang="en-US" sz="3400" dirty="0"/>
              <a:t>But when that same servant went out, he found one of his fellow servants who owed him a hundred denarii, and seizing him, he began to choke him, saying, ‘Pay what you owe.’ </a:t>
            </a:r>
            <a:r>
              <a:rPr lang="en-US" sz="3400" b="1" baseline="30000" dirty="0"/>
              <a:t>29 </a:t>
            </a:r>
            <a:r>
              <a:rPr lang="en-US" sz="3400" dirty="0"/>
              <a:t>So his fellow servant fell down and pleaded with him, ‘Have patience with me, and I will pay you.’ </a:t>
            </a:r>
            <a:r>
              <a:rPr lang="en-US" sz="3400" b="1" baseline="30000" dirty="0"/>
              <a:t>30 </a:t>
            </a:r>
            <a:r>
              <a:rPr lang="en-US" sz="3400" dirty="0"/>
              <a:t>He refused and went and put him in prison until he should pay the debt.</a:t>
            </a:r>
            <a:r>
              <a:rPr lang="en-US" dirty="0"/>
              <a:t> </a:t>
            </a:r>
          </a:p>
          <a:p>
            <a:pPr>
              <a:tabLst>
                <a:tab pos="7780338" algn="r"/>
              </a:tabLst>
            </a:pPr>
            <a:r>
              <a:rPr lang="en-US" dirty="0"/>
              <a:t>	</a:t>
            </a:r>
            <a:r>
              <a:rPr lang="en-US" b="1" dirty="0">
                <a:solidFill>
                  <a:prstClr val="black"/>
                </a:solidFill>
              </a:rPr>
              <a:t>Mt 18:28-30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278166571"/>
      </p:ext>
    </p:extLst>
  </p:cSld>
  <p:clrMapOvr>
    <a:masterClrMapping/>
  </p:clrMapOvr>
  <p:transition spd="slow">
    <p:rand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">
            <a:extLst>
              <a:ext uri="{FF2B5EF4-FFF2-40B4-BE49-F238E27FC236}">
                <a16:creationId xmlns:a16="http://schemas.microsoft.com/office/drawing/2014/main" id="{E0FD2E25-95F6-404C-B518-F060E11181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7305" y="766732"/>
            <a:ext cx="8149390" cy="5324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7780338" algn="r"/>
              </a:tabLst>
            </a:pPr>
            <a:r>
              <a:rPr lang="en-US" sz="3400" dirty="0"/>
              <a:t>When his fellow servants saw what had taken place, they were greatly distressed, and they went and reported to their master all that had taken place. </a:t>
            </a:r>
            <a:r>
              <a:rPr lang="en-US" sz="3400" b="1" baseline="30000" dirty="0"/>
              <a:t>32 </a:t>
            </a:r>
            <a:r>
              <a:rPr lang="en-US" sz="3400" dirty="0"/>
              <a:t>Then his master summoned him and said to him, ‘You wicked servant! I forgave you all that debt because you pleaded with me. </a:t>
            </a:r>
            <a:r>
              <a:rPr lang="en-US" sz="3400" b="1" baseline="30000" dirty="0"/>
              <a:t>33 </a:t>
            </a:r>
            <a:r>
              <a:rPr lang="en-US" sz="3400" dirty="0"/>
              <a:t>And should not you have had mercy on your fellow servant, as I had mercy on you?’ 	</a:t>
            </a:r>
            <a:r>
              <a:rPr lang="en-US" b="1" dirty="0">
                <a:solidFill>
                  <a:prstClr val="black"/>
                </a:solidFill>
              </a:rPr>
              <a:t>Mt 18:31-33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92484072"/>
      </p:ext>
    </p:extLst>
  </p:cSld>
  <p:clrMapOvr>
    <a:masterClrMapping/>
  </p:clrMapOvr>
  <p:transition spd="slow">
    <p:random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">
            <a:extLst>
              <a:ext uri="{FF2B5EF4-FFF2-40B4-BE49-F238E27FC236}">
                <a16:creationId xmlns:a16="http://schemas.microsoft.com/office/drawing/2014/main" id="{E0FD2E25-95F6-404C-B518-F060E11181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7305" y="381000"/>
            <a:ext cx="8149390" cy="3816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7780338" algn="r"/>
              </a:tabLst>
            </a:pPr>
            <a:r>
              <a:rPr lang="en-US" sz="3600" dirty="0"/>
              <a:t>And in anger his master delivered him to the jailers, until he should pay all his debt.</a:t>
            </a:r>
          </a:p>
          <a:p>
            <a:pPr>
              <a:tabLst>
                <a:tab pos="7780338" algn="r"/>
              </a:tabLst>
            </a:pPr>
            <a:endParaRPr lang="en-US" sz="800" dirty="0"/>
          </a:p>
          <a:p>
            <a:pPr>
              <a:tabLst>
                <a:tab pos="7780338" algn="r"/>
              </a:tabLst>
            </a:pPr>
            <a:r>
              <a:rPr lang="en-US" sz="3600" b="1" baseline="30000" dirty="0"/>
              <a:t>35 </a:t>
            </a:r>
            <a:r>
              <a:rPr lang="en-US" sz="3600" dirty="0"/>
              <a:t>So also my heavenly Father will do to every one of you, if you do not forgive your brother from your heart.”</a:t>
            </a:r>
            <a:r>
              <a:rPr lang="en-US" dirty="0"/>
              <a:t>	</a:t>
            </a:r>
          </a:p>
          <a:p>
            <a:pPr>
              <a:tabLst>
                <a:tab pos="7780338" algn="r"/>
              </a:tabLst>
            </a:pPr>
            <a:r>
              <a:rPr lang="en-US" b="1" dirty="0">
                <a:solidFill>
                  <a:prstClr val="black"/>
                </a:solidFill>
              </a:rPr>
              <a:t>	Mt 18:34-35</a:t>
            </a:r>
            <a:endParaRPr lang="en-US" b="1" dirty="0"/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BFDE8BBF-969C-4BD9-A37C-9CB027A652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7305" y="4800600"/>
            <a:ext cx="814939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tabLst>
                <a:tab pos="7780338" algn="r"/>
              </a:tabLst>
            </a:pPr>
            <a:r>
              <a:rPr lang="en-US" sz="5400" dirty="0">
                <a:cs typeface="Arial" panose="020B0604020202020204" pitchFamily="34" charset="0"/>
              </a:rPr>
              <a:t>Who is this story about? </a:t>
            </a:r>
            <a:endParaRPr lang="en-US" sz="5400" b="1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0081787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838200" y="914400"/>
            <a:ext cx="7239000" cy="4708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6000" b="1" dirty="0"/>
              <a:t>Jesus wants our </a:t>
            </a:r>
            <a:r>
              <a:rPr lang="en-US" sz="6000" b="1" i="1" dirty="0">
                <a:solidFill>
                  <a:srgbClr val="3E0000"/>
                </a:solidFill>
              </a:rPr>
              <a:t>forgiveness thinking</a:t>
            </a:r>
            <a:r>
              <a:rPr lang="en-US" sz="6000" b="1" dirty="0"/>
              <a:t> to be on “HOW MUCH?” not on “HOW MANY?”</a:t>
            </a:r>
          </a:p>
        </p:txBody>
      </p:sp>
    </p:spTree>
    <p:extLst>
      <p:ext uri="{BB962C8B-B14F-4D97-AF65-F5344CB8AC3E}">
        <p14:creationId xmlns:p14="http://schemas.microsoft.com/office/powerpoint/2010/main" val="69535626"/>
      </p:ext>
    </p:extLst>
  </p:cSld>
  <p:clrMapOvr>
    <a:masterClrMapping/>
  </p:clrMapOvr>
  <p:transition spd="slow">
    <p:random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838200" y="381000"/>
            <a:ext cx="7239000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6000" b="1" dirty="0"/>
              <a:t>God’s mercy to us, through the sacrifice of Jesus, is our resource for </a:t>
            </a:r>
            <a:r>
              <a:rPr lang="en-US" sz="6000" b="1" u="heavy" dirty="0">
                <a:uFill>
                  <a:solidFill>
                    <a:srgbClr val="3E0000"/>
                  </a:solidFill>
                </a:uFill>
              </a:rPr>
              <a:t>ALL</a:t>
            </a:r>
            <a:r>
              <a:rPr lang="en-US" sz="6000" b="1" dirty="0"/>
              <a:t> relational strife!</a:t>
            </a:r>
          </a:p>
        </p:txBody>
      </p:sp>
    </p:spTree>
    <p:extLst>
      <p:ext uri="{BB962C8B-B14F-4D97-AF65-F5344CB8AC3E}">
        <p14:creationId xmlns:p14="http://schemas.microsoft.com/office/powerpoint/2010/main" val="2786907792"/>
      </p:ext>
    </p:extLst>
  </p:cSld>
  <p:clrMapOvr>
    <a:masterClrMapping/>
  </p:clrMapOvr>
  <p:transition spd="slow">
    <p:random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0" y="414278"/>
            <a:ext cx="9144000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6000" b="1" dirty="0"/>
              <a:t>God’s mercy is</a:t>
            </a:r>
          </a:p>
          <a:p>
            <a:pPr algn="ctr"/>
            <a:r>
              <a:rPr lang="en-US" sz="6000" b="1" dirty="0"/>
              <a:t>ours to experience</a:t>
            </a:r>
          </a:p>
          <a:p>
            <a:pPr algn="ctr"/>
            <a:r>
              <a:rPr lang="en-US" sz="6000" b="1" dirty="0"/>
              <a:t>in community!</a:t>
            </a:r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id="{6B284F5D-6FD5-480B-ADB7-473D004123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581400"/>
            <a:ext cx="9144000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6000" b="1" dirty="0"/>
              <a:t>Are we experiencing God’s mercy-</a:t>
            </a:r>
          </a:p>
          <a:p>
            <a:pPr algn="ctr"/>
            <a:r>
              <a:rPr lang="en-US" sz="6000" b="1" dirty="0"/>
              <a:t>in its totality?</a:t>
            </a:r>
          </a:p>
        </p:txBody>
      </p:sp>
    </p:spTree>
    <p:extLst>
      <p:ext uri="{BB962C8B-B14F-4D97-AF65-F5344CB8AC3E}">
        <p14:creationId xmlns:p14="http://schemas.microsoft.com/office/powerpoint/2010/main" val="454110970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381000" y="484695"/>
            <a:ext cx="8001000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6000" b="1" dirty="0"/>
              <a:t>Forgiveness is a Kingdom </a:t>
            </a:r>
            <a:r>
              <a:rPr lang="en-US" sz="6000" b="1" u="sng" dirty="0">
                <a:uFill>
                  <a:solidFill>
                    <a:srgbClr val="3E0000"/>
                  </a:solidFill>
                </a:uFill>
              </a:rPr>
              <a:t>Grace</a:t>
            </a:r>
            <a:endParaRPr lang="en-US" sz="6000" b="1" dirty="0"/>
          </a:p>
          <a:p>
            <a:pPr algn="ctr"/>
            <a:r>
              <a:rPr lang="en-US" sz="6000" b="1" dirty="0"/>
              <a:t>that establishes </a:t>
            </a:r>
            <a:r>
              <a:rPr lang="en-US" sz="6000" b="1" u="sng" dirty="0">
                <a:uFill>
                  <a:solidFill>
                    <a:srgbClr val="3E0000"/>
                  </a:solidFill>
                </a:uFill>
              </a:rPr>
              <a:t>Mercy</a:t>
            </a:r>
            <a:r>
              <a:rPr lang="en-US" sz="6000" b="1" dirty="0">
                <a:uFill>
                  <a:solidFill>
                    <a:srgbClr val="3E0000"/>
                  </a:solidFill>
                </a:uFill>
              </a:rPr>
              <a:t> </a:t>
            </a:r>
            <a:r>
              <a:rPr lang="en-US" sz="6000" b="1" u="sng" dirty="0">
                <a:uFill>
                  <a:solidFill>
                    <a:srgbClr val="3E0000"/>
                  </a:solidFill>
                </a:uFill>
              </a:rPr>
              <a:t>Memory</a:t>
            </a:r>
            <a:r>
              <a:rPr lang="en-US" sz="6000" b="1" dirty="0"/>
              <a:t>!</a:t>
            </a:r>
          </a:p>
        </p:txBody>
      </p:sp>
      <p:sp>
        <p:nvSpPr>
          <p:cNvPr id="3" name="Explosion 1 6">
            <a:extLst>
              <a:ext uri="{FF2B5EF4-FFF2-40B4-BE49-F238E27FC236}">
                <a16:creationId xmlns:a16="http://schemas.microsoft.com/office/drawing/2014/main" id="{09DD2DF1-0808-4163-8720-5119357D631D}"/>
              </a:ext>
            </a:extLst>
          </p:cNvPr>
          <p:cNvSpPr/>
          <p:nvPr/>
        </p:nvSpPr>
        <p:spPr>
          <a:xfrm>
            <a:off x="990600" y="273344"/>
            <a:ext cx="228600" cy="422702"/>
          </a:xfrm>
          <a:prstGeom prst="irregularSeal1">
            <a:avLst/>
          </a:prstGeom>
          <a:solidFill>
            <a:srgbClr val="80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B6574A9C-3B77-4EF1-BD7D-ED09A5D473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4397021"/>
            <a:ext cx="2114550" cy="2162175"/>
          </a:xfrm>
          <a:prstGeom prst="rect">
            <a:avLst/>
          </a:prstGeom>
        </p:spPr>
      </p:pic>
      <p:sp>
        <p:nvSpPr>
          <p:cNvPr id="6" name="TextBox 1">
            <a:extLst>
              <a:ext uri="{FF2B5EF4-FFF2-40B4-BE49-F238E27FC236}">
                <a16:creationId xmlns:a16="http://schemas.microsoft.com/office/drawing/2014/main" id="{EF87C02C-A48F-44AB-9F1D-DC7F634205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47950" y="4397021"/>
            <a:ext cx="5943600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4800" b="1" dirty="0">
                <a:latin typeface="Aharoni" panose="02010803020104030203" pitchFamily="2" charset="-79"/>
                <a:cs typeface="Aharoni" panose="02010803020104030203" pitchFamily="2" charset="-79"/>
              </a:rPr>
              <a:t>m</a:t>
            </a:r>
            <a:r>
              <a:rPr lang="en-US" sz="1000" b="1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4800" b="1" dirty="0">
                <a:latin typeface="Aharoni" panose="02010803020104030203" pitchFamily="2" charset="-79"/>
                <a:cs typeface="Aharoni" panose="02010803020104030203" pitchFamily="2" charset="-79"/>
              </a:rPr>
              <a:t>&amp;</a:t>
            </a:r>
            <a:r>
              <a:rPr lang="en-US" sz="1000" b="1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4800" b="1" dirty="0">
                <a:latin typeface="Aharoni" panose="02010803020104030203" pitchFamily="2" charset="-79"/>
                <a:cs typeface="Aharoni" panose="02010803020104030203" pitchFamily="2" charset="-79"/>
              </a:rPr>
              <a:t>m’s</a:t>
            </a:r>
            <a:r>
              <a:rPr lang="en-US" sz="4000" b="1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4000" dirty="0">
                <a:latin typeface="+mn-lt"/>
                <a:cs typeface="Aharoni" panose="02010803020104030203" pitchFamily="2" charset="-79"/>
              </a:rPr>
              <a:t>melt in your mouth and not in your hand!</a:t>
            </a:r>
          </a:p>
        </p:txBody>
      </p:sp>
      <p:pic>
        <p:nvPicPr>
          <p:cNvPr id="8" name="Picture 7" descr="A picture containing writing implement, stationary, colorful, food&#10;&#10;Description automatically generated">
            <a:extLst>
              <a:ext uri="{FF2B5EF4-FFF2-40B4-BE49-F238E27FC236}">
                <a16:creationId xmlns:a16="http://schemas.microsoft.com/office/drawing/2014/main" id="{FB3D6957-2D47-4186-905C-528B293994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017641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3000"/>
                            </p:stCondLst>
                            <p:childTnLst>
                              <p:par>
                                <p:cTn id="26" presetID="14" presetClass="entr" presetSubtype="10" fill="hold" nodeType="afterEffect">
                                  <p:stCondLst>
                                    <p:cond delay="55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1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 animBg="1"/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50800">
          <a:solidFill>
            <a:srgbClr val="800000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50800">
          <a:solidFill>
            <a:srgbClr val="80000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286917</TotalTime>
  <Words>279</Words>
  <Application>Microsoft Office PowerPoint</Application>
  <PresentationFormat>On-screen Show (4:3)</PresentationFormat>
  <Paragraphs>38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Aharoni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Living Story 120317</dc:title>
  <dc:creator>Dale Rintelman</dc:creator>
  <cp:lastModifiedBy>Dale Rintelman</cp:lastModifiedBy>
  <cp:revision>1339</cp:revision>
  <cp:lastPrinted>2019-08-25T12:33:17Z</cp:lastPrinted>
  <dcterms:created xsi:type="dcterms:W3CDTF">2008-12-13T16:37:50Z</dcterms:created>
  <dcterms:modified xsi:type="dcterms:W3CDTF">2019-08-26T11:56:08Z</dcterms:modified>
</cp:coreProperties>
</file>