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1"/>
  </p:sldMasterIdLst>
  <p:notesMasterIdLst>
    <p:notesMasterId r:id="rId19"/>
  </p:notesMasterIdLst>
  <p:handoutMasterIdLst>
    <p:handoutMasterId r:id="rId20"/>
  </p:handoutMasterIdLst>
  <p:sldIdLst>
    <p:sldId id="4298" r:id="rId2"/>
    <p:sldId id="5245" r:id="rId3"/>
    <p:sldId id="5230" r:id="rId4"/>
    <p:sldId id="5243" r:id="rId5"/>
    <p:sldId id="5226" r:id="rId6"/>
    <p:sldId id="5246" r:id="rId7"/>
    <p:sldId id="5248" r:id="rId8"/>
    <p:sldId id="5247" r:id="rId9"/>
    <p:sldId id="5249" r:id="rId10"/>
    <p:sldId id="5251" r:id="rId11"/>
    <p:sldId id="5244" r:id="rId12"/>
    <p:sldId id="5207" r:id="rId13"/>
    <p:sldId id="5253" r:id="rId14"/>
    <p:sldId id="5254" r:id="rId15"/>
    <p:sldId id="5255" r:id="rId16"/>
    <p:sldId id="5252" r:id="rId17"/>
    <p:sldId id="5256" r:id="rId1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200F51"/>
    <a:srgbClr val="800000"/>
    <a:srgbClr val="140A52"/>
    <a:srgbClr val="003300"/>
    <a:srgbClr val="4C0000"/>
    <a:srgbClr val="CC0000"/>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40" autoAdjust="0"/>
    <p:restoredTop sz="93969" autoAdjust="0"/>
  </p:normalViewPr>
  <p:slideViewPr>
    <p:cSldViewPr showGuides="1">
      <p:cViewPr>
        <p:scale>
          <a:sx n="50" d="100"/>
          <a:sy n="50" d="100"/>
        </p:scale>
        <p:origin x="1356" y="4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5"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1/7/2018</a:t>
            </a:fld>
            <a:endParaRPr lang="en-US" dirty="0"/>
          </a:p>
        </p:txBody>
      </p:sp>
      <p:sp>
        <p:nvSpPr>
          <p:cNvPr id="4" name="Footer Placeholder 3"/>
          <p:cNvSpPr>
            <a:spLocks noGrp="1"/>
          </p:cNvSpPr>
          <p:nvPr>
            <p:ph type="ftr" sz="quarter" idx="2"/>
          </p:nvPr>
        </p:nvSpPr>
        <p:spPr>
          <a:xfrm>
            <a:off x="0"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5"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5"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1/7/2018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5"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1/7/2018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1/7/2018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1/7/2018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1/7/2018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1/7/2018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1/7/2018</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1/7/2018</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1/7/2018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1/7/2018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1/7/2018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1/7/2018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1/7/2018</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33A3C9-168C-459F-B627-665DA4764D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44044" cy="6858000"/>
          </a:xfrm>
          <a:prstGeom prst="rect">
            <a:avLst/>
          </a:prstGeom>
        </p:spPr>
      </p:pic>
      <p:sp>
        <p:nvSpPr>
          <p:cNvPr id="5" name="TextBox 9"/>
          <p:cNvSpPr txBox="1">
            <a:spLocks noChangeArrowheads="1"/>
          </p:cNvSpPr>
          <p:nvPr/>
        </p:nvSpPr>
        <p:spPr bwMode="auto">
          <a:xfrm>
            <a:off x="2819400" y="228600"/>
            <a:ext cx="599756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r>
              <a:rPr lang="en-US" altLang="en-US" sz="6600" b="1" i="1" dirty="0">
                <a:latin typeface="+mn-lt"/>
              </a:rPr>
              <a:t>My child</a:t>
            </a:r>
          </a:p>
          <a:p>
            <a:pPr algn="r"/>
            <a:endParaRPr lang="en-US" altLang="en-US" sz="1000" b="1" i="1" dirty="0">
              <a:latin typeface="+mn-lt"/>
            </a:endParaRPr>
          </a:p>
          <a:p>
            <a:pPr algn="r"/>
            <a:r>
              <a:rPr lang="en-US" altLang="en-US" sz="3200" b="1" i="1" dirty="0">
                <a:latin typeface="+mn-lt"/>
              </a:rPr>
              <a:t>1 Timothy in Perspective</a:t>
            </a:r>
          </a:p>
        </p:txBody>
      </p:sp>
    </p:spTree>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457200" y="457200"/>
            <a:ext cx="8229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4000" b="1" dirty="0"/>
              <a:t>Eldership:</a:t>
            </a:r>
            <a:r>
              <a:rPr lang="en-US" sz="3600" b="1" dirty="0"/>
              <a:t>	Message Responsibility</a:t>
            </a:r>
            <a:endParaRPr lang="en-US" sz="4000" dirty="0"/>
          </a:p>
        </p:txBody>
      </p:sp>
      <p:sp>
        <p:nvSpPr>
          <p:cNvPr id="4" name="TextBox 1">
            <a:extLst>
              <a:ext uri="{FF2B5EF4-FFF2-40B4-BE49-F238E27FC236}">
                <a16:creationId xmlns:a16="http://schemas.microsoft.com/office/drawing/2014/main" id="{B167CB6C-F422-498C-A5B8-7204578009CA}"/>
              </a:ext>
            </a:extLst>
          </p:cNvPr>
          <p:cNvSpPr txBox="1">
            <a:spLocks noChangeArrowheads="1"/>
          </p:cNvSpPr>
          <p:nvPr/>
        </p:nvSpPr>
        <p:spPr bwMode="auto">
          <a:xfrm>
            <a:off x="914400" y="1447800"/>
            <a:ext cx="77724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457200" algn="l"/>
              </a:tabLst>
            </a:pPr>
            <a:r>
              <a:rPr lang="en-US" sz="3600" b="1" dirty="0"/>
              <a:t>November</a:t>
            </a:r>
            <a:r>
              <a:rPr lang="en-US" sz="3200" b="1" dirty="0"/>
              <a:t>–  Heath Team &amp; Elders</a:t>
            </a:r>
          </a:p>
          <a:p>
            <a:pPr>
              <a:tabLst>
                <a:tab pos="457200" algn="l"/>
              </a:tabLst>
            </a:pPr>
            <a:r>
              <a:rPr lang="en-US" sz="3600" b="1" dirty="0"/>
              <a:t>Going Forward</a:t>
            </a:r>
            <a:r>
              <a:rPr lang="en-US" sz="3200" b="1" dirty="0"/>
              <a:t>- Combination of NCD</a:t>
            </a:r>
          </a:p>
          <a:p>
            <a:pPr algn="r">
              <a:tabLst>
                <a:tab pos="457200" algn="l"/>
              </a:tabLst>
            </a:pPr>
            <a:r>
              <a:rPr lang="en-US" sz="3200" i="1" dirty="0">
                <a:solidFill>
                  <a:schemeClr val="accent6">
                    <a:lumMod val="50000"/>
                  </a:schemeClr>
                </a:solidFill>
              </a:rPr>
              <a:t>(Need-Oriented Evangelism)</a:t>
            </a:r>
          </a:p>
          <a:p>
            <a:pPr algn="r">
              <a:tabLst>
                <a:tab pos="457200" algn="l"/>
              </a:tabLst>
            </a:pPr>
            <a:r>
              <a:rPr lang="en-US" sz="3200" dirty="0">
                <a:solidFill>
                  <a:schemeClr val="accent6">
                    <a:lumMod val="50000"/>
                  </a:schemeClr>
                </a:solidFill>
              </a:rPr>
              <a:t>Gospel/good news</a:t>
            </a:r>
          </a:p>
          <a:p>
            <a:pPr>
              <a:tabLst>
                <a:tab pos="2057400" algn="l"/>
              </a:tabLst>
            </a:pPr>
            <a:r>
              <a:rPr lang="en-US" sz="3200" dirty="0"/>
              <a:t>	1 Identify: “extended families”</a:t>
            </a:r>
          </a:p>
          <a:p>
            <a:pPr>
              <a:tabLst>
                <a:tab pos="2057400" algn="l"/>
              </a:tabLst>
            </a:pPr>
            <a:r>
              <a:rPr lang="en-US" sz="3200" dirty="0"/>
              <a:t>	2 In all: 1 step closer to Jesus</a:t>
            </a:r>
          </a:p>
          <a:p>
            <a:pPr marL="2057400" indent="-2057400">
              <a:tabLst>
                <a:tab pos="2057400" algn="l"/>
              </a:tabLst>
            </a:pPr>
            <a:r>
              <a:rPr lang="en-US" sz="3600" b="1" dirty="0"/>
              <a:t>December</a:t>
            </a:r>
            <a:r>
              <a:rPr lang="en-US" sz="3200" b="1" dirty="0"/>
              <a:t>– Elder Idea (6 topics on relationships)</a:t>
            </a:r>
          </a:p>
          <a:p>
            <a:pPr marL="457200" indent="-457200">
              <a:tabLst>
                <a:tab pos="2057400" algn="l"/>
              </a:tabLst>
            </a:pPr>
            <a:r>
              <a:rPr lang="en-US" sz="3200" b="1" dirty="0"/>
              <a:t>I worked into gifts…  </a:t>
            </a:r>
            <a:r>
              <a:rPr lang="en-US" sz="3200" i="1" dirty="0"/>
              <a:t>now 1 Timothy</a:t>
            </a:r>
          </a:p>
        </p:txBody>
      </p:sp>
    </p:spTree>
    <p:extLst>
      <p:ext uri="{BB962C8B-B14F-4D97-AF65-F5344CB8AC3E}">
        <p14:creationId xmlns:p14="http://schemas.microsoft.com/office/powerpoint/2010/main" val="3853605945"/>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457200" y="228600"/>
            <a:ext cx="8229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4000" b="1" dirty="0">
                <a:solidFill>
                  <a:srgbClr val="0070C0"/>
                </a:solidFill>
              </a:rPr>
              <a:t>Intro: message determination and responsibility - Eldership</a:t>
            </a:r>
            <a:endParaRPr lang="en-US" sz="4000" dirty="0">
              <a:solidFill>
                <a:srgbClr val="0070C0"/>
              </a:solidFill>
            </a:endParaRPr>
          </a:p>
        </p:txBody>
      </p:sp>
      <p:sp>
        <p:nvSpPr>
          <p:cNvPr id="4" name="TextBox 1">
            <a:extLst>
              <a:ext uri="{FF2B5EF4-FFF2-40B4-BE49-F238E27FC236}">
                <a16:creationId xmlns:a16="http://schemas.microsoft.com/office/drawing/2014/main" id="{B167CB6C-F422-498C-A5B8-7204578009CA}"/>
              </a:ext>
            </a:extLst>
          </p:cNvPr>
          <p:cNvSpPr txBox="1">
            <a:spLocks noChangeArrowheads="1"/>
          </p:cNvSpPr>
          <p:nvPr/>
        </p:nvSpPr>
        <p:spPr bwMode="auto">
          <a:xfrm>
            <a:off x="938784" y="1579471"/>
            <a:ext cx="77724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457200" algn="l"/>
              </a:tabLst>
            </a:pPr>
            <a:r>
              <a:rPr lang="en-US" sz="3600" b="1" dirty="0">
                <a:solidFill>
                  <a:srgbClr val="0070C0"/>
                </a:solidFill>
              </a:rPr>
              <a:t>November</a:t>
            </a:r>
            <a:r>
              <a:rPr lang="en-US" sz="3200" b="1" dirty="0">
                <a:solidFill>
                  <a:srgbClr val="0070C0"/>
                </a:solidFill>
              </a:rPr>
              <a:t>–  Heath Team &amp; Elders</a:t>
            </a:r>
          </a:p>
          <a:p>
            <a:pPr>
              <a:tabLst>
                <a:tab pos="457200" algn="l"/>
              </a:tabLst>
            </a:pPr>
            <a:r>
              <a:rPr lang="en-US" sz="3600" b="1" dirty="0">
                <a:solidFill>
                  <a:srgbClr val="0070C0"/>
                </a:solidFill>
              </a:rPr>
              <a:t>Forward</a:t>
            </a:r>
            <a:r>
              <a:rPr lang="en-US" sz="3200" b="1" dirty="0">
                <a:solidFill>
                  <a:srgbClr val="0070C0"/>
                </a:solidFill>
              </a:rPr>
              <a:t>- Combination of NCD</a:t>
            </a:r>
          </a:p>
          <a:p>
            <a:pPr algn="r">
              <a:tabLst>
                <a:tab pos="457200" algn="l"/>
              </a:tabLst>
            </a:pPr>
            <a:r>
              <a:rPr lang="en-US" sz="3200" i="1" dirty="0">
                <a:solidFill>
                  <a:srgbClr val="0070C0"/>
                </a:solidFill>
              </a:rPr>
              <a:t>(need oriented evangelism)</a:t>
            </a:r>
          </a:p>
          <a:p>
            <a:pPr algn="r">
              <a:tabLst>
                <a:tab pos="457200" algn="l"/>
              </a:tabLst>
            </a:pPr>
            <a:r>
              <a:rPr lang="en-US" sz="3200" b="1" dirty="0">
                <a:solidFill>
                  <a:srgbClr val="0070C0"/>
                </a:solidFill>
              </a:rPr>
              <a:t>Gospel/good news/evangelism</a:t>
            </a:r>
          </a:p>
          <a:p>
            <a:pPr>
              <a:tabLst>
                <a:tab pos="2057400" algn="l"/>
              </a:tabLst>
            </a:pPr>
            <a:r>
              <a:rPr lang="en-US" sz="3200" b="1" dirty="0">
                <a:solidFill>
                  <a:srgbClr val="0070C0"/>
                </a:solidFill>
              </a:rPr>
              <a:t>	Identify “extended families”</a:t>
            </a:r>
          </a:p>
          <a:p>
            <a:pPr>
              <a:tabLst>
                <a:tab pos="2057400" algn="l"/>
              </a:tabLst>
            </a:pPr>
            <a:r>
              <a:rPr lang="en-US" sz="3200" b="1" dirty="0">
                <a:solidFill>
                  <a:srgbClr val="0070C0"/>
                </a:solidFill>
              </a:rPr>
              <a:t>	In all: 1 step closer to Jesus</a:t>
            </a:r>
          </a:p>
          <a:p>
            <a:pPr marL="457200" indent="-457200">
              <a:tabLst>
                <a:tab pos="2057400" algn="l"/>
              </a:tabLst>
            </a:pPr>
            <a:r>
              <a:rPr lang="en-US" sz="3600" b="1" dirty="0">
                <a:solidFill>
                  <a:srgbClr val="0070C0"/>
                </a:solidFill>
              </a:rPr>
              <a:t>December</a:t>
            </a:r>
            <a:r>
              <a:rPr lang="en-US" sz="3200" b="1" dirty="0">
                <a:solidFill>
                  <a:srgbClr val="0070C0"/>
                </a:solidFill>
              </a:rPr>
              <a:t>– Elder Idea (6 topics on relationships)</a:t>
            </a:r>
          </a:p>
          <a:p>
            <a:pPr marL="457200" indent="-457200">
              <a:tabLst>
                <a:tab pos="2057400" algn="l"/>
              </a:tabLst>
            </a:pPr>
            <a:r>
              <a:rPr lang="en-US" sz="3200" b="1" dirty="0">
                <a:solidFill>
                  <a:srgbClr val="0070C0"/>
                </a:solidFill>
              </a:rPr>
              <a:t>I worked into gifts / now 1 Timothy</a:t>
            </a:r>
            <a:endParaRPr lang="en-US" sz="3200" dirty="0">
              <a:solidFill>
                <a:srgbClr val="0070C0"/>
              </a:solidFill>
            </a:endParaRPr>
          </a:p>
        </p:txBody>
      </p:sp>
      <p:sp>
        <p:nvSpPr>
          <p:cNvPr id="6" name="TextBox 1">
            <a:extLst>
              <a:ext uri="{FF2B5EF4-FFF2-40B4-BE49-F238E27FC236}">
                <a16:creationId xmlns:a16="http://schemas.microsoft.com/office/drawing/2014/main" id="{04D5B3E2-F5BB-452A-AAF9-B4129A163D03}"/>
              </a:ext>
            </a:extLst>
          </p:cNvPr>
          <p:cNvSpPr txBox="1">
            <a:spLocks noChangeArrowheads="1"/>
          </p:cNvSpPr>
          <p:nvPr/>
        </p:nvSpPr>
        <p:spPr bwMode="auto">
          <a:xfrm>
            <a:off x="533400" y="3048000"/>
            <a:ext cx="2057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457200" algn="l"/>
              </a:tabLst>
            </a:pPr>
            <a:r>
              <a:rPr lang="en-US" sz="3600" b="1" dirty="0">
                <a:latin typeface="Algerian" panose="04020705040A02060702" pitchFamily="82" charset="0"/>
              </a:rPr>
              <a:t>Paul &amp;</a:t>
            </a:r>
          </a:p>
          <a:p>
            <a:pPr>
              <a:tabLst>
                <a:tab pos="457200" algn="l"/>
              </a:tabLst>
            </a:pPr>
            <a:r>
              <a:rPr lang="en-US" sz="3600" b="1" dirty="0">
                <a:latin typeface="Algerian" panose="04020705040A02060702" pitchFamily="82" charset="0"/>
              </a:rPr>
              <a:t>Timothy</a:t>
            </a:r>
            <a:endParaRPr lang="en-US" sz="3200" dirty="0">
              <a:latin typeface="Algerian" panose="04020705040A02060702" pitchFamily="82" charset="0"/>
            </a:endParaRPr>
          </a:p>
        </p:txBody>
      </p:sp>
    </p:spTree>
    <p:extLst>
      <p:ext uri="{BB962C8B-B14F-4D97-AF65-F5344CB8AC3E}">
        <p14:creationId xmlns:p14="http://schemas.microsoft.com/office/powerpoint/2010/main" val="928794283"/>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71500" y="516151"/>
            <a:ext cx="80010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7200" b="1" dirty="0"/>
              <a:t>The basis of a mentoring relationship is our </a:t>
            </a:r>
            <a:r>
              <a:rPr lang="en-US" sz="7200" b="1" u="sng" dirty="0">
                <a:uFill>
                  <a:solidFill>
                    <a:srgbClr val="3E0000"/>
                  </a:solidFill>
                </a:uFill>
              </a:rPr>
              <a:t>hope</a:t>
            </a:r>
            <a:r>
              <a:rPr lang="en-US" sz="7200" b="1" dirty="0"/>
              <a:t> </a:t>
            </a:r>
            <a:r>
              <a:rPr lang="en-US" sz="7200" b="1" u="sng" dirty="0">
                <a:uFill>
                  <a:solidFill>
                    <a:srgbClr val="3E0000"/>
                  </a:solidFill>
                </a:uFill>
              </a:rPr>
              <a:t>in</a:t>
            </a:r>
            <a:endParaRPr lang="en-US" sz="7200" b="1" dirty="0"/>
          </a:p>
          <a:p>
            <a:pPr algn="ctr"/>
            <a:r>
              <a:rPr lang="en-US" sz="7200" b="1" u="sng" dirty="0">
                <a:uFill>
                  <a:solidFill>
                    <a:srgbClr val="3E0000"/>
                  </a:solidFill>
                </a:uFill>
              </a:rPr>
              <a:t>Jesus</a:t>
            </a:r>
            <a:r>
              <a:rPr lang="en-US" sz="7200" b="1" dirty="0"/>
              <a:t>.</a:t>
            </a:r>
            <a:r>
              <a:rPr lang="en-US" sz="2400" b="1" dirty="0">
                <a:solidFill>
                  <a:prstClr val="black"/>
                </a:solidFill>
              </a:rPr>
              <a:t>   I Tim 1:2</a:t>
            </a:r>
            <a:endParaRPr lang="en-US" sz="7200" dirty="0"/>
          </a:p>
        </p:txBody>
      </p:sp>
      <p:sp>
        <p:nvSpPr>
          <p:cNvPr id="3" name="Explosion 1 6">
            <a:extLst>
              <a:ext uri="{FF2B5EF4-FFF2-40B4-BE49-F238E27FC236}">
                <a16:creationId xmlns:a16="http://schemas.microsoft.com/office/drawing/2014/main" id="{96F0D641-9A68-47EB-BFF5-2482DDEB8EA9}"/>
              </a:ext>
            </a:extLst>
          </p:cNvPr>
          <p:cNvSpPr/>
          <p:nvPr/>
        </p:nvSpPr>
        <p:spPr>
          <a:xfrm>
            <a:off x="1143000" y="498187"/>
            <a:ext cx="228600" cy="422702"/>
          </a:xfrm>
          <a:prstGeom prst="irregularSeal1">
            <a:avLst/>
          </a:prstGeom>
          <a:solidFill>
            <a:srgbClr val="80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563151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anim calcmode="lin" valueType="num">
                                      <p:cBhvr>
                                        <p:cTn id="8" dur="3000" fill="hold"/>
                                        <p:tgtEl>
                                          <p:spTgt spid="3"/>
                                        </p:tgtEl>
                                        <p:attrNameLst>
                                          <p:attrName>ppt_x</p:attrName>
                                        </p:attrNameLst>
                                      </p:cBhvr>
                                      <p:tavLst>
                                        <p:tav tm="0">
                                          <p:val>
                                            <p:strVal val="#ppt_x"/>
                                          </p:val>
                                        </p:tav>
                                        <p:tav tm="100000">
                                          <p:val>
                                            <p:strVal val="#ppt_x"/>
                                          </p:val>
                                        </p:tav>
                                      </p:tavLst>
                                    </p:anim>
                                    <p:anim calcmode="lin" valueType="num">
                                      <p:cBhvr>
                                        <p:cTn id="9" dur="3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3000" fill="hold"/>
                                        <p:tgtEl>
                                          <p:spTgt spid="5"/>
                                        </p:tgtEl>
                                        <p:attrNameLst>
                                          <p:attrName>ppt_x</p:attrName>
                                        </p:attrNameLst>
                                      </p:cBhvr>
                                      <p:tavLst>
                                        <p:tav tm="0">
                                          <p:val>
                                            <p:strVal val="#ppt_x"/>
                                          </p:val>
                                        </p:tav>
                                        <p:tav tm="100000">
                                          <p:val>
                                            <p:strVal val="#ppt_x"/>
                                          </p:val>
                                        </p:tav>
                                      </p:tavLst>
                                    </p:anim>
                                    <p:anim calcmode="lin" valueType="num">
                                      <p:cBhvr additive="base">
                                        <p:cTn id="13"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E0FD2E25-95F6-404C-B518-F060E1118150}"/>
              </a:ext>
            </a:extLst>
          </p:cNvPr>
          <p:cNvSpPr txBox="1">
            <a:spLocks noChangeArrowheads="1"/>
          </p:cNvSpPr>
          <p:nvPr/>
        </p:nvSpPr>
        <p:spPr bwMode="auto">
          <a:xfrm>
            <a:off x="537409" y="2105085"/>
            <a:ext cx="8069179"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t>Paul, an apostle of Christ Jesus by command of God our Savior and of Christ Jesus our hope,  To Timothy, my true child in the faith:  Grace, mercy, and peace from God the Father and Christ Jesus our Lord.  As I urged you when I was going to Macedonia...</a:t>
            </a:r>
            <a:endParaRPr lang="en-US" sz="800" dirty="0"/>
          </a:p>
          <a:p>
            <a:pPr>
              <a:tabLst>
                <a:tab pos="7780338" algn="r"/>
              </a:tabLst>
            </a:pPr>
            <a:r>
              <a:rPr lang="en-US" dirty="0"/>
              <a:t>	</a:t>
            </a:r>
            <a:r>
              <a:rPr lang="en-US" b="1" dirty="0">
                <a:solidFill>
                  <a:prstClr val="black"/>
                </a:solidFill>
              </a:rPr>
              <a:t>1 Timothy 1:1-3a</a:t>
            </a:r>
            <a:endParaRPr lang="en-US" b="1" dirty="0"/>
          </a:p>
        </p:txBody>
      </p:sp>
      <p:sp>
        <p:nvSpPr>
          <p:cNvPr id="4" name="TextBox 1">
            <a:extLst>
              <a:ext uri="{FF2B5EF4-FFF2-40B4-BE49-F238E27FC236}">
                <a16:creationId xmlns:a16="http://schemas.microsoft.com/office/drawing/2014/main" id="{7CA938D0-2B1C-4067-BD00-550B45538C88}"/>
              </a:ext>
            </a:extLst>
          </p:cNvPr>
          <p:cNvSpPr txBox="1">
            <a:spLocks noChangeArrowheads="1"/>
          </p:cNvSpPr>
          <p:nvPr/>
        </p:nvSpPr>
        <p:spPr bwMode="auto">
          <a:xfrm>
            <a:off x="-1" y="228600"/>
            <a:ext cx="91440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b="1" dirty="0"/>
              <a:t>Paul &amp; Timothy</a:t>
            </a:r>
          </a:p>
          <a:p>
            <a:pPr>
              <a:tabLst>
                <a:tab pos="2520950" algn="ctr"/>
                <a:tab pos="5832475" algn="ctr"/>
              </a:tabLst>
            </a:pPr>
            <a:r>
              <a:rPr lang="en-US" sz="4000" b="1" dirty="0"/>
              <a:t>	</a:t>
            </a:r>
            <a:r>
              <a:rPr lang="en-US" sz="4000" i="1" dirty="0"/>
              <a:t>Father	Birthed Child</a:t>
            </a:r>
          </a:p>
        </p:txBody>
      </p:sp>
      <p:cxnSp>
        <p:nvCxnSpPr>
          <p:cNvPr id="6" name="Straight Connector 5">
            <a:extLst>
              <a:ext uri="{FF2B5EF4-FFF2-40B4-BE49-F238E27FC236}">
                <a16:creationId xmlns:a16="http://schemas.microsoft.com/office/drawing/2014/main" id="{5C05998D-B7B4-4500-B392-496A82B5CAB0}"/>
              </a:ext>
            </a:extLst>
          </p:cNvPr>
          <p:cNvCxnSpPr>
            <a:cxnSpLocks/>
          </p:cNvCxnSpPr>
          <p:nvPr/>
        </p:nvCxnSpPr>
        <p:spPr>
          <a:xfrm>
            <a:off x="537409" y="3733800"/>
            <a:ext cx="4567991"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772841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71500" y="722533"/>
            <a:ext cx="8001000"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7200" b="1" dirty="0"/>
              <a:t>Mentoring Relationships can reflect </a:t>
            </a:r>
            <a:r>
              <a:rPr lang="en-US" sz="7200" b="1" u="sng" dirty="0">
                <a:uFill>
                  <a:solidFill>
                    <a:srgbClr val="3E0000"/>
                  </a:solidFill>
                </a:uFill>
              </a:rPr>
              <a:t>paternal</a:t>
            </a:r>
            <a:r>
              <a:rPr lang="en-US" sz="7200" b="1" dirty="0">
                <a:uFill>
                  <a:solidFill>
                    <a:srgbClr val="3E0000"/>
                  </a:solidFill>
                </a:uFill>
              </a:rPr>
              <a:t> ones</a:t>
            </a:r>
            <a:r>
              <a:rPr lang="en-US" sz="7200" b="1" dirty="0"/>
              <a:t>.</a:t>
            </a:r>
            <a:r>
              <a:rPr lang="en-US" sz="2400" b="1" dirty="0">
                <a:solidFill>
                  <a:prstClr val="black"/>
                </a:solidFill>
              </a:rPr>
              <a:t>   I Tim 1:2</a:t>
            </a:r>
            <a:endParaRPr lang="en-US" sz="7200" b="1" dirty="0"/>
          </a:p>
          <a:p>
            <a:pPr algn="ctr"/>
            <a:endParaRPr lang="en-US" sz="1000" b="1" i="1" dirty="0"/>
          </a:p>
          <a:p>
            <a:pPr algn="ctr"/>
            <a:r>
              <a:rPr lang="en-US" sz="3600" b="1" i="1" dirty="0"/>
              <a:t>“blood is thicker than water”</a:t>
            </a:r>
            <a:endParaRPr lang="en-US" sz="3600" i="1" dirty="0"/>
          </a:p>
        </p:txBody>
      </p:sp>
      <p:sp>
        <p:nvSpPr>
          <p:cNvPr id="3" name="Explosion 1 6">
            <a:extLst>
              <a:ext uri="{FF2B5EF4-FFF2-40B4-BE49-F238E27FC236}">
                <a16:creationId xmlns:a16="http://schemas.microsoft.com/office/drawing/2014/main" id="{96F0D641-9A68-47EB-BFF5-2482DDEB8EA9}"/>
              </a:ext>
            </a:extLst>
          </p:cNvPr>
          <p:cNvSpPr/>
          <p:nvPr/>
        </p:nvSpPr>
        <p:spPr>
          <a:xfrm>
            <a:off x="1905000" y="691914"/>
            <a:ext cx="228600" cy="422702"/>
          </a:xfrm>
          <a:prstGeom prst="irregularSeal1">
            <a:avLst/>
          </a:prstGeom>
          <a:solidFill>
            <a:srgbClr val="80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8571376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anim calcmode="lin" valueType="num">
                                      <p:cBhvr>
                                        <p:cTn id="8" dur="3000" fill="hold"/>
                                        <p:tgtEl>
                                          <p:spTgt spid="3"/>
                                        </p:tgtEl>
                                        <p:attrNameLst>
                                          <p:attrName>ppt_x</p:attrName>
                                        </p:attrNameLst>
                                      </p:cBhvr>
                                      <p:tavLst>
                                        <p:tav tm="0">
                                          <p:val>
                                            <p:strVal val="#ppt_x"/>
                                          </p:val>
                                        </p:tav>
                                        <p:tav tm="100000">
                                          <p:val>
                                            <p:strVal val="#ppt_x"/>
                                          </p:val>
                                        </p:tav>
                                      </p:tavLst>
                                    </p:anim>
                                    <p:anim calcmode="lin" valueType="num">
                                      <p:cBhvr>
                                        <p:cTn id="9" dur="3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3000" fill="hold"/>
                                        <p:tgtEl>
                                          <p:spTgt spid="5"/>
                                        </p:tgtEl>
                                        <p:attrNameLst>
                                          <p:attrName>ppt_x</p:attrName>
                                        </p:attrNameLst>
                                      </p:cBhvr>
                                      <p:tavLst>
                                        <p:tav tm="0">
                                          <p:val>
                                            <p:strVal val="#ppt_x"/>
                                          </p:val>
                                        </p:tav>
                                        <p:tav tm="100000">
                                          <p:val>
                                            <p:strVal val="#ppt_x"/>
                                          </p:val>
                                        </p:tav>
                                      </p:tavLst>
                                    </p:anim>
                                    <p:anim calcmode="lin" valueType="num">
                                      <p:cBhvr additive="base">
                                        <p:cTn id="13"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E0FD2E25-95F6-404C-B518-F060E1118150}"/>
              </a:ext>
            </a:extLst>
          </p:cNvPr>
          <p:cNvSpPr txBox="1">
            <a:spLocks noChangeArrowheads="1"/>
          </p:cNvSpPr>
          <p:nvPr/>
        </p:nvSpPr>
        <p:spPr bwMode="auto">
          <a:xfrm>
            <a:off x="537409" y="2105085"/>
            <a:ext cx="8069179"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t>Paul, an apostle of Christ Jesus by command of God our Savior and of Christ Jesus our hope,  To Timothy, my true child in the faith:  Grace, mercy, and peace from God the Father and Christ Jesus our Lord.  As I urged you when I was going to Macedonia...</a:t>
            </a:r>
            <a:endParaRPr lang="en-US" sz="800" dirty="0"/>
          </a:p>
          <a:p>
            <a:pPr>
              <a:tabLst>
                <a:tab pos="7780338" algn="r"/>
              </a:tabLst>
            </a:pPr>
            <a:r>
              <a:rPr lang="en-US" dirty="0"/>
              <a:t>	</a:t>
            </a:r>
            <a:r>
              <a:rPr lang="en-US" b="1" dirty="0">
                <a:solidFill>
                  <a:prstClr val="black"/>
                </a:solidFill>
              </a:rPr>
              <a:t>1 Timothy 1:1-3a</a:t>
            </a:r>
            <a:endParaRPr lang="en-US" b="1" dirty="0"/>
          </a:p>
        </p:txBody>
      </p:sp>
      <p:sp>
        <p:nvSpPr>
          <p:cNvPr id="4" name="TextBox 1">
            <a:extLst>
              <a:ext uri="{FF2B5EF4-FFF2-40B4-BE49-F238E27FC236}">
                <a16:creationId xmlns:a16="http://schemas.microsoft.com/office/drawing/2014/main" id="{7CA938D0-2B1C-4067-BD00-550B45538C88}"/>
              </a:ext>
            </a:extLst>
          </p:cNvPr>
          <p:cNvSpPr txBox="1">
            <a:spLocks noChangeArrowheads="1"/>
          </p:cNvSpPr>
          <p:nvPr/>
        </p:nvSpPr>
        <p:spPr bwMode="auto">
          <a:xfrm>
            <a:off x="-1" y="228600"/>
            <a:ext cx="91440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b="1" dirty="0"/>
              <a:t>Paul &amp; Timothy</a:t>
            </a:r>
          </a:p>
          <a:p>
            <a:pPr>
              <a:tabLst>
                <a:tab pos="2520950" algn="ctr"/>
                <a:tab pos="5832475" algn="ctr"/>
              </a:tabLst>
            </a:pPr>
            <a:r>
              <a:rPr lang="en-US" sz="4000" b="1" dirty="0"/>
              <a:t>	</a:t>
            </a:r>
            <a:r>
              <a:rPr lang="en-US" sz="4000" i="1" dirty="0"/>
              <a:t>Father	Birthed Child</a:t>
            </a:r>
          </a:p>
        </p:txBody>
      </p:sp>
      <p:sp>
        <p:nvSpPr>
          <p:cNvPr id="2" name="Rectangle: Rounded Corners 1">
            <a:extLst>
              <a:ext uri="{FF2B5EF4-FFF2-40B4-BE49-F238E27FC236}">
                <a16:creationId xmlns:a16="http://schemas.microsoft.com/office/drawing/2014/main" id="{A2988354-C54F-4B05-9073-47A3017B9DD4}"/>
              </a:ext>
            </a:extLst>
          </p:cNvPr>
          <p:cNvSpPr/>
          <p:nvPr/>
        </p:nvSpPr>
        <p:spPr>
          <a:xfrm>
            <a:off x="537409" y="3810000"/>
            <a:ext cx="1977191"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9D60B515-E79A-4F87-8888-26BDDA7F7955}"/>
              </a:ext>
            </a:extLst>
          </p:cNvPr>
          <p:cNvCxnSpPr>
            <a:cxnSpLocks/>
          </p:cNvCxnSpPr>
          <p:nvPr/>
        </p:nvCxnSpPr>
        <p:spPr>
          <a:xfrm>
            <a:off x="5105400" y="4333875"/>
            <a:ext cx="1219200" cy="9525"/>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092F2A2-29AB-4A3D-B399-B456721B16F7}"/>
              </a:ext>
            </a:extLst>
          </p:cNvPr>
          <p:cNvCxnSpPr>
            <a:cxnSpLocks/>
          </p:cNvCxnSpPr>
          <p:nvPr/>
        </p:nvCxnSpPr>
        <p:spPr>
          <a:xfrm>
            <a:off x="6629402" y="4324350"/>
            <a:ext cx="1219200" cy="9525"/>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F90E7D6-628D-421F-B59A-CB34BB8EB371}"/>
              </a:ext>
            </a:extLst>
          </p:cNvPr>
          <p:cNvCxnSpPr>
            <a:cxnSpLocks/>
          </p:cNvCxnSpPr>
          <p:nvPr/>
        </p:nvCxnSpPr>
        <p:spPr>
          <a:xfrm>
            <a:off x="1526004" y="4876800"/>
            <a:ext cx="1219200" cy="9525"/>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330841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2000"/>
                                        <p:tgtEl>
                                          <p:spTgt spid="6"/>
                                        </p:tgtEl>
                                      </p:cBhvr>
                                    </p:animEffect>
                                  </p:childTnLst>
                                </p:cTn>
                              </p:par>
                            </p:childTnLst>
                          </p:cTn>
                        </p:par>
                        <p:par>
                          <p:cTn id="12" fill="hold">
                            <p:stCondLst>
                              <p:cond delay="4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2000"/>
                                        <p:tgtEl>
                                          <p:spTgt spid="8"/>
                                        </p:tgtEl>
                                      </p:cBhvr>
                                    </p:animEffect>
                                  </p:childTnLst>
                                </p:cTn>
                              </p:par>
                            </p:childTnLst>
                          </p:cTn>
                        </p:par>
                        <p:par>
                          <p:cTn id="16" fill="hold">
                            <p:stCondLst>
                              <p:cond delay="6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71500" y="516151"/>
            <a:ext cx="80010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7200" b="1" dirty="0"/>
              <a:t> </a:t>
            </a:r>
            <a:r>
              <a:rPr lang="en-US" sz="7200" b="1" u="sng" dirty="0">
                <a:uFill>
                  <a:solidFill>
                    <a:srgbClr val="3E0000"/>
                  </a:solidFill>
                </a:uFill>
              </a:rPr>
              <a:t>Grace</a:t>
            </a:r>
            <a:r>
              <a:rPr lang="en-US" sz="7200" b="1" dirty="0">
                <a:uFill>
                  <a:solidFill>
                    <a:srgbClr val="3E0000"/>
                  </a:solidFill>
                </a:uFill>
              </a:rPr>
              <a:t>,</a:t>
            </a:r>
            <a:r>
              <a:rPr lang="en-US" sz="7200" b="1" dirty="0"/>
              <a:t> </a:t>
            </a:r>
            <a:r>
              <a:rPr lang="en-US" sz="7200" b="1" u="sng" dirty="0">
                <a:uFill>
                  <a:solidFill>
                    <a:srgbClr val="3E0000"/>
                  </a:solidFill>
                </a:uFill>
              </a:rPr>
              <a:t>Mercy and</a:t>
            </a:r>
            <a:r>
              <a:rPr lang="en-US" sz="7200" b="1" dirty="0">
                <a:uFill>
                  <a:solidFill>
                    <a:srgbClr val="3E0000"/>
                  </a:solidFill>
                </a:uFill>
              </a:rPr>
              <a:t> </a:t>
            </a:r>
            <a:r>
              <a:rPr lang="en-US" sz="7200" b="1" u="sng" dirty="0">
                <a:uFill>
                  <a:solidFill>
                    <a:srgbClr val="3E0000"/>
                  </a:solidFill>
                </a:uFill>
              </a:rPr>
              <a:t>Peace</a:t>
            </a:r>
            <a:r>
              <a:rPr lang="en-US" sz="7200" b="1" dirty="0">
                <a:uFill>
                  <a:solidFill>
                    <a:srgbClr val="3E0000"/>
                  </a:solidFill>
                </a:uFill>
              </a:rPr>
              <a:t> </a:t>
            </a:r>
            <a:r>
              <a:rPr lang="en-US" sz="7200" b="1" dirty="0"/>
              <a:t>are essential </a:t>
            </a:r>
            <a:r>
              <a:rPr lang="en-US" sz="7200" b="1" u="sng" dirty="0">
                <a:uFill>
                  <a:solidFill>
                    <a:srgbClr val="3E0000"/>
                  </a:solidFill>
                </a:uFill>
              </a:rPr>
              <a:t>replicating</a:t>
            </a:r>
            <a:r>
              <a:rPr lang="en-US" sz="7200" b="1" dirty="0"/>
              <a:t> gifts of God.</a:t>
            </a:r>
            <a:r>
              <a:rPr lang="en-US" sz="2400" b="1" dirty="0"/>
              <a:t>   I Tim 1:2</a:t>
            </a:r>
            <a:endParaRPr lang="en-US" sz="7200" dirty="0"/>
          </a:p>
        </p:txBody>
      </p:sp>
      <p:sp>
        <p:nvSpPr>
          <p:cNvPr id="3" name="Explosion 1 6">
            <a:extLst>
              <a:ext uri="{FF2B5EF4-FFF2-40B4-BE49-F238E27FC236}">
                <a16:creationId xmlns:a16="http://schemas.microsoft.com/office/drawing/2014/main" id="{96F0D641-9A68-47EB-BFF5-2482DDEB8EA9}"/>
              </a:ext>
            </a:extLst>
          </p:cNvPr>
          <p:cNvSpPr/>
          <p:nvPr/>
        </p:nvSpPr>
        <p:spPr>
          <a:xfrm>
            <a:off x="1447800" y="498187"/>
            <a:ext cx="228600" cy="422702"/>
          </a:xfrm>
          <a:prstGeom prst="irregularSeal1">
            <a:avLst/>
          </a:prstGeom>
          <a:solidFill>
            <a:srgbClr val="80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7677417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anim calcmode="lin" valueType="num">
                                      <p:cBhvr>
                                        <p:cTn id="8" dur="3000" fill="hold"/>
                                        <p:tgtEl>
                                          <p:spTgt spid="3"/>
                                        </p:tgtEl>
                                        <p:attrNameLst>
                                          <p:attrName>ppt_x</p:attrName>
                                        </p:attrNameLst>
                                      </p:cBhvr>
                                      <p:tavLst>
                                        <p:tav tm="0">
                                          <p:val>
                                            <p:strVal val="#ppt_x"/>
                                          </p:val>
                                        </p:tav>
                                        <p:tav tm="100000">
                                          <p:val>
                                            <p:strVal val="#ppt_x"/>
                                          </p:val>
                                        </p:tav>
                                      </p:tavLst>
                                    </p:anim>
                                    <p:anim calcmode="lin" valueType="num">
                                      <p:cBhvr>
                                        <p:cTn id="9" dur="3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3000" fill="hold"/>
                                        <p:tgtEl>
                                          <p:spTgt spid="5"/>
                                        </p:tgtEl>
                                        <p:attrNameLst>
                                          <p:attrName>ppt_x</p:attrName>
                                        </p:attrNameLst>
                                      </p:cBhvr>
                                      <p:tavLst>
                                        <p:tav tm="0">
                                          <p:val>
                                            <p:strVal val="#ppt_x"/>
                                          </p:val>
                                        </p:tav>
                                        <p:tav tm="100000">
                                          <p:val>
                                            <p:strVal val="#ppt_x"/>
                                          </p:val>
                                        </p:tav>
                                      </p:tavLst>
                                    </p:anim>
                                    <p:anim calcmode="lin" valueType="num">
                                      <p:cBhvr additive="base">
                                        <p:cTn id="13"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E0FD2E25-95F6-404C-B518-F060E1118150}"/>
              </a:ext>
            </a:extLst>
          </p:cNvPr>
          <p:cNvSpPr txBox="1">
            <a:spLocks noChangeArrowheads="1"/>
          </p:cNvSpPr>
          <p:nvPr/>
        </p:nvSpPr>
        <p:spPr bwMode="auto">
          <a:xfrm>
            <a:off x="537409" y="2105085"/>
            <a:ext cx="8069179"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t>Paul, an apostle of Christ Jesus by command of God our Savior and of Christ Jesus our hope,  To Timothy, my true child in the faith:  Grace, mercy, and peace from God the Father and Christ Jesus our Lord.  As I urged you when I was going to Macedonia...</a:t>
            </a:r>
            <a:endParaRPr lang="en-US" sz="800" dirty="0"/>
          </a:p>
          <a:p>
            <a:pPr>
              <a:tabLst>
                <a:tab pos="7780338" algn="r"/>
              </a:tabLst>
            </a:pPr>
            <a:r>
              <a:rPr lang="en-US" dirty="0"/>
              <a:t>	</a:t>
            </a:r>
            <a:r>
              <a:rPr lang="en-US" b="1" dirty="0">
                <a:solidFill>
                  <a:prstClr val="black"/>
                </a:solidFill>
              </a:rPr>
              <a:t>1 Timothy 1:1-3a</a:t>
            </a:r>
            <a:endParaRPr lang="en-US" b="1" dirty="0"/>
          </a:p>
        </p:txBody>
      </p:sp>
      <p:sp>
        <p:nvSpPr>
          <p:cNvPr id="4" name="TextBox 1">
            <a:extLst>
              <a:ext uri="{FF2B5EF4-FFF2-40B4-BE49-F238E27FC236}">
                <a16:creationId xmlns:a16="http://schemas.microsoft.com/office/drawing/2014/main" id="{7CA938D0-2B1C-4067-BD00-550B45538C88}"/>
              </a:ext>
            </a:extLst>
          </p:cNvPr>
          <p:cNvSpPr txBox="1">
            <a:spLocks noChangeArrowheads="1"/>
          </p:cNvSpPr>
          <p:nvPr/>
        </p:nvSpPr>
        <p:spPr bwMode="auto">
          <a:xfrm>
            <a:off x="-1" y="228600"/>
            <a:ext cx="91440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b="1" dirty="0"/>
              <a:t>Paul &amp; Timothy</a:t>
            </a:r>
          </a:p>
          <a:p>
            <a:pPr>
              <a:tabLst>
                <a:tab pos="2520950" algn="ctr"/>
                <a:tab pos="5832475" algn="ctr"/>
              </a:tabLst>
            </a:pPr>
            <a:r>
              <a:rPr lang="en-US" sz="4000" b="1" dirty="0"/>
              <a:t>	</a:t>
            </a:r>
            <a:r>
              <a:rPr lang="en-US" sz="4000" i="1" dirty="0"/>
              <a:t>Father	Birthed Child</a:t>
            </a:r>
          </a:p>
        </p:txBody>
      </p:sp>
      <p:cxnSp>
        <p:nvCxnSpPr>
          <p:cNvPr id="6" name="Straight Connector 5">
            <a:extLst>
              <a:ext uri="{FF2B5EF4-FFF2-40B4-BE49-F238E27FC236}">
                <a16:creationId xmlns:a16="http://schemas.microsoft.com/office/drawing/2014/main" id="{5C05998D-B7B4-4500-B392-496A82B5CAB0}"/>
              </a:ext>
            </a:extLst>
          </p:cNvPr>
          <p:cNvCxnSpPr>
            <a:cxnSpLocks/>
          </p:cNvCxnSpPr>
          <p:nvPr/>
        </p:nvCxnSpPr>
        <p:spPr>
          <a:xfrm>
            <a:off x="5257800" y="5410200"/>
            <a:ext cx="30480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BCD98BB-C49D-4C68-B42E-5C4FAA6AE992}"/>
              </a:ext>
            </a:extLst>
          </p:cNvPr>
          <p:cNvCxnSpPr>
            <a:cxnSpLocks/>
          </p:cNvCxnSpPr>
          <p:nvPr/>
        </p:nvCxnSpPr>
        <p:spPr>
          <a:xfrm>
            <a:off x="537409" y="5943600"/>
            <a:ext cx="6472991"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597171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71500" y="710060"/>
            <a:ext cx="8001000" cy="486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b="1" dirty="0"/>
              <a:t>Mentoring Relationships include </a:t>
            </a:r>
            <a:r>
              <a:rPr lang="en-US" sz="6000" b="1" u="sng" dirty="0">
                <a:uFill>
                  <a:solidFill>
                    <a:srgbClr val="3E0000"/>
                  </a:solidFill>
                </a:uFill>
              </a:rPr>
              <a:t>consistent</a:t>
            </a:r>
            <a:r>
              <a:rPr lang="en-US" sz="6000" b="1" dirty="0">
                <a:uFill>
                  <a:solidFill>
                    <a:srgbClr val="3E0000"/>
                  </a:solidFill>
                </a:uFill>
              </a:rPr>
              <a:t> </a:t>
            </a:r>
            <a:r>
              <a:rPr lang="en-US" sz="6000" b="1" u="sng" dirty="0">
                <a:uFill>
                  <a:solidFill>
                    <a:srgbClr val="3E0000"/>
                  </a:solidFill>
                </a:uFill>
              </a:rPr>
              <a:t>communication</a:t>
            </a:r>
            <a:r>
              <a:rPr lang="en-US" sz="6000" b="1" dirty="0">
                <a:uFill>
                  <a:solidFill>
                    <a:srgbClr val="3E0000"/>
                  </a:solidFill>
                </a:uFill>
              </a:rPr>
              <a:t> and </a:t>
            </a:r>
            <a:r>
              <a:rPr lang="en-US" sz="6000" b="1" u="sng" dirty="0">
                <a:uFill>
                  <a:solidFill>
                    <a:srgbClr val="3E0000"/>
                  </a:solidFill>
                </a:uFill>
              </a:rPr>
              <a:t>common</a:t>
            </a:r>
            <a:r>
              <a:rPr lang="en-US" sz="6000" b="1" dirty="0">
                <a:uFill>
                  <a:solidFill>
                    <a:srgbClr val="3E0000"/>
                  </a:solidFill>
                </a:uFill>
              </a:rPr>
              <a:t> </a:t>
            </a:r>
            <a:r>
              <a:rPr lang="en-US" sz="6000" b="1" u="sng" dirty="0">
                <a:uFill>
                  <a:solidFill>
                    <a:srgbClr val="3E0000"/>
                  </a:solidFill>
                </a:uFill>
              </a:rPr>
              <a:t>vision</a:t>
            </a:r>
            <a:r>
              <a:rPr lang="en-US" sz="6000" b="1" dirty="0"/>
              <a:t>.</a:t>
            </a:r>
            <a:r>
              <a:rPr lang="en-US" sz="2400" b="1" dirty="0">
                <a:solidFill>
                  <a:prstClr val="black"/>
                </a:solidFill>
              </a:rPr>
              <a:t>   I Tim 1:3</a:t>
            </a:r>
            <a:endParaRPr lang="en-US" sz="7200" b="1" dirty="0"/>
          </a:p>
          <a:p>
            <a:pPr algn="ctr"/>
            <a:endParaRPr lang="en-US" sz="1000" b="1" i="1" dirty="0"/>
          </a:p>
        </p:txBody>
      </p:sp>
      <p:sp>
        <p:nvSpPr>
          <p:cNvPr id="3" name="Explosion 1 6">
            <a:extLst>
              <a:ext uri="{FF2B5EF4-FFF2-40B4-BE49-F238E27FC236}">
                <a16:creationId xmlns:a16="http://schemas.microsoft.com/office/drawing/2014/main" id="{96F0D641-9A68-47EB-BFF5-2482DDEB8EA9}"/>
              </a:ext>
            </a:extLst>
          </p:cNvPr>
          <p:cNvSpPr/>
          <p:nvPr/>
        </p:nvSpPr>
        <p:spPr>
          <a:xfrm>
            <a:off x="2362200" y="498709"/>
            <a:ext cx="228600" cy="422702"/>
          </a:xfrm>
          <a:prstGeom prst="irregularSeal1">
            <a:avLst/>
          </a:prstGeom>
          <a:solidFill>
            <a:srgbClr val="80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7839464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anim calcmode="lin" valueType="num">
                                      <p:cBhvr>
                                        <p:cTn id="8" dur="3000" fill="hold"/>
                                        <p:tgtEl>
                                          <p:spTgt spid="3"/>
                                        </p:tgtEl>
                                        <p:attrNameLst>
                                          <p:attrName>ppt_x</p:attrName>
                                        </p:attrNameLst>
                                      </p:cBhvr>
                                      <p:tavLst>
                                        <p:tav tm="0">
                                          <p:val>
                                            <p:strVal val="#ppt_x"/>
                                          </p:val>
                                        </p:tav>
                                        <p:tav tm="100000">
                                          <p:val>
                                            <p:strVal val="#ppt_x"/>
                                          </p:val>
                                        </p:tav>
                                      </p:tavLst>
                                    </p:anim>
                                    <p:anim calcmode="lin" valueType="num">
                                      <p:cBhvr>
                                        <p:cTn id="9" dur="3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3000" fill="hold"/>
                                        <p:tgtEl>
                                          <p:spTgt spid="5"/>
                                        </p:tgtEl>
                                        <p:attrNameLst>
                                          <p:attrName>ppt_x</p:attrName>
                                        </p:attrNameLst>
                                      </p:cBhvr>
                                      <p:tavLst>
                                        <p:tav tm="0">
                                          <p:val>
                                            <p:strVal val="#ppt_x"/>
                                          </p:val>
                                        </p:tav>
                                        <p:tav tm="100000">
                                          <p:val>
                                            <p:strVal val="#ppt_x"/>
                                          </p:val>
                                        </p:tav>
                                      </p:tavLst>
                                    </p:anim>
                                    <p:anim calcmode="lin" valueType="num">
                                      <p:cBhvr additive="base">
                                        <p:cTn id="13"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33400" y="612844"/>
            <a:ext cx="78486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b="1" dirty="0"/>
              <a:t>All relationships are important to Jesus </a:t>
            </a:r>
            <a:r>
              <a:rPr lang="en-US" sz="6000" i="1" dirty="0">
                <a:solidFill>
                  <a:schemeClr val="accent6">
                    <a:lumMod val="50000"/>
                  </a:schemeClr>
                </a:solidFill>
              </a:rPr>
              <a:t>(gospel)</a:t>
            </a:r>
            <a:r>
              <a:rPr lang="en-US" sz="6000" b="1" dirty="0"/>
              <a:t>; however, mentoring relationships are to be highly cherished! </a:t>
            </a:r>
            <a:endParaRPr lang="en-US" sz="6000" dirty="0">
              <a:solidFill>
                <a:schemeClr val="accent6">
                  <a:lumMod val="50000"/>
                </a:schemeClr>
              </a:solidFill>
            </a:endParaRPr>
          </a:p>
        </p:txBody>
      </p:sp>
    </p:spTree>
    <p:extLst>
      <p:ext uri="{BB962C8B-B14F-4D97-AF65-F5344CB8AC3E}">
        <p14:creationId xmlns:p14="http://schemas.microsoft.com/office/powerpoint/2010/main" val="2759241964"/>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0" y="304800"/>
            <a:ext cx="9144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b="1" dirty="0"/>
              <a:t>From 1 Timothy:</a:t>
            </a:r>
            <a:endParaRPr lang="en-US" sz="6000" dirty="0"/>
          </a:p>
        </p:txBody>
      </p:sp>
      <p:sp>
        <p:nvSpPr>
          <p:cNvPr id="7" name="TextBox 1">
            <a:extLst>
              <a:ext uri="{FF2B5EF4-FFF2-40B4-BE49-F238E27FC236}">
                <a16:creationId xmlns:a16="http://schemas.microsoft.com/office/drawing/2014/main" id="{F15E3EC8-2948-442B-A33E-64CD422D6D84}"/>
              </a:ext>
            </a:extLst>
          </p:cNvPr>
          <p:cNvSpPr txBox="1">
            <a:spLocks noChangeArrowheads="1"/>
          </p:cNvSpPr>
          <p:nvPr/>
        </p:nvSpPr>
        <p:spPr bwMode="auto">
          <a:xfrm>
            <a:off x="537410" y="1320463"/>
            <a:ext cx="80691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b="1" dirty="0">
                <a:solidFill>
                  <a:srgbClr val="3E0000"/>
                </a:solidFill>
              </a:rPr>
              <a:t>True and False Doctrine	</a:t>
            </a:r>
            <a:r>
              <a:rPr lang="en-US" sz="3600" b="1" dirty="0" err="1">
                <a:solidFill>
                  <a:srgbClr val="3E0000"/>
                </a:solidFill>
              </a:rPr>
              <a:t>ch.</a:t>
            </a:r>
            <a:r>
              <a:rPr lang="en-US" sz="3600" b="1" dirty="0">
                <a:solidFill>
                  <a:srgbClr val="3E0000"/>
                </a:solidFill>
              </a:rPr>
              <a:t> 1, 4, 6</a:t>
            </a:r>
            <a:endParaRPr lang="en-US" sz="3600" b="1" dirty="0"/>
          </a:p>
        </p:txBody>
      </p:sp>
    </p:spTree>
    <p:extLst>
      <p:ext uri="{BB962C8B-B14F-4D97-AF65-F5344CB8AC3E}">
        <p14:creationId xmlns:p14="http://schemas.microsoft.com/office/powerpoint/2010/main" val="270565075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ppt_x"/>
                                          </p:val>
                                        </p:tav>
                                        <p:tav tm="100000">
                                          <p:val>
                                            <p:strVal val="#ppt_x"/>
                                          </p:val>
                                        </p:tav>
                                      </p:tavLst>
                                    </p:anim>
                                    <p:anim calcmode="lin" valueType="num">
                                      <p:cBhvr additive="base">
                                        <p:cTn id="8" dur="3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3000" fill="hold"/>
                                        <p:tgtEl>
                                          <p:spTgt spid="7"/>
                                        </p:tgtEl>
                                        <p:attrNameLst>
                                          <p:attrName>ppt_x</p:attrName>
                                        </p:attrNameLst>
                                      </p:cBhvr>
                                      <p:tavLst>
                                        <p:tav tm="0">
                                          <p:val>
                                            <p:strVal val="#ppt_x"/>
                                          </p:val>
                                        </p:tav>
                                        <p:tav tm="100000">
                                          <p:val>
                                            <p:strVal val="#ppt_x"/>
                                          </p:val>
                                        </p:tav>
                                      </p:tavLst>
                                    </p:anim>
                                    <p:anim calcmode="lin" valueType="num">
                                      <p:cBhvr additive="base">
                                        <p:cTn id="13" dur="3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E0FD2E25-95F6-404C-B518-F060E1118150}"/>
              </a:ext>
            </a:extLst>
          </p:cNvPr>
          <p:cNvSpPr txBox="1">
            <a:spLocks noChangeArrowheads="1"/>
          </p:cNvSpPr>
          <p:nvPr/>
        </p:nvSpPr>
        <p:spPr bwMode="auto">
          <a:xfrm>
            <a:off x="537410" y="762000"/>
            <a:ext cx="8069179"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72400" algn="r"/>
              </a:tabLst>
            </a:pPr>
            <a:r>
              <a:rPr lang="en-US" sz="3600" dirty="0"/>
              <a:t>The aim of our charge is love that issues from a pure heart and a good conscience and a sincere faith. </a:t>
            </a:r>
            <a:r>
              <a:rPr lang="en-US" sz="3600" b="1" baseline="30000" dirty="0"/>
              <a:t>6 </a:t>
            </a:r>
            <a:r>
              <a:rPr lang="en-US" sz="3600" dirty="0"/>
              <a:t>Certain persons, by swerving from these, have wandered away into vain discussion, </a:t>
            </a:r>
            <a:r>
              <a:rPr lang="en-US" sz="3600" b="1" baseline="30000" dirty="0"/>
              <a:t>7 </a:t>
            </a:r>
            <a:r>
              <a:rPr lang="en-US" sz="3600" dirty="0"/>
              <a:t>desiring to be teachers of the law, without understanding either what they are saying or the things about which they make confident assertions.	</a:t>
            </a:r>
            <a:r>
              <a:rPr lang="en-US" b="1" dirty="0">
                <a:solidFill>
                  <a:prstClr val="black"/>
                </a:solidFill>
              </a:rPr>
              <a:t>1 Timothy 1:5-7</a:t>
            </a:r>
            <a:endParaRPr lang="en-US" b="1" dirty="0"/>
          </a:p>
        </p:txBody>
      </p:sp>
    </p:spTree>
    <p:extLst>
      <p:ext uri="{BB962C8B-B14F-4D97-AF65-F5344CB8AC3E}">
        <p14:creationId xmlns:p14="http://schemas.microsoft.com/office/powerpoint/2010/main" val="120826260"/>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0" y="304800"/>
            <a:ext cx="9144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b="1" dirty="0"/>
              <a:t>From 1 Timothy:</a:t>
            </a:r>
            <a:endParaRPr lang="en-US" sz="6000" dirty="0"/>
          </a:p>
        </p:txBody>
      </p:sp>
      <p:sp>
        <p:nvSpPr>
          <p:cNvPr id="7" name="TextBox 1">
            <a:extLst>
              <a:ext uri="{FF2B5EF4-FFF2-40B4-BE49-F238E27FC236}">
                <a16:creationId xmlns:a16="http://schemas.microsoft.com/office/drawing/2014/main" id="{F15E3EC8-2948-442B-A33E-64CD422D6D84}"/>
              </a:ext>
            </a:extLst>
          </p:cNvPr>
          <p:cNvSpPr txBox="1">
            <a:spLocks noChangeArrowheads="1"/>
          </p:cNvSpPr>
          <p:nvPr/>
        </p:nvSpPr>
        <p:spPr bwMode="auto">
          <a:xfrm>
            <a:off x="537410" y="1320463"/>
            <a:ext cx="80691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b="1" dirty="0">
                <a:solidFill>
                  <a:srgbClr val="3E0000"/>
                </a:solidFill>
              </a:rPr>
              <a:t>True and False Doctrine	</a:t>
            </a:r>
            <a:r>
              <a:rPr lang="en-US" sz="3600" b="1" dirty="0" err="1">
                <a:solidFill>
                  <a:srgbClr val="3E0000"/>
                </a:solidFill>
              </a:rPr>
              <a:t>ch.</a:t>
            </a:r>
            <a:r>
              <a:rPr lang="en-US" sz="3600" b="1" dirty="0">
                <a:solidFill>
                  <a:srgbClr val="3E0000"/>
                </a:solidFill>
              </a:rPr>
              <a:t> 1, 4, 6</a:t>
            </a:r>
            <a:endParaRPr lang="en-US" sz="3600" b="1" dirty="0"/>
          </a:p>
        </p:txBody>
      </p:sp>
      <p:sp>
        <p:nvSpPr>
          <p:cNvPr id="6" name="TextBox 1">
            <a:extLst>
              <a:ext uri="{FF2B5EF4-FFF2-40B4-BE49-F238E27FC236}">
                <a16:creationId xmlns:a16="http://schemas.microsoft.com/office/drawing/2014/main" id="{50693B8F-1665-4144-952B-5ED578DB0C69}"/>
              </a:ext>
            </a:extLst>
          </p:cNvPr>
          <p:cNvSpPr txBox="1">
            <a:spLocks noChangeArrowheads="1"/>
          </p:cNvSpPr>
          <p:nvPr/>
        </p:nvSpPr>
        <p:spPr bwMode="auto">
          <a:xfrm>
            <a:off x="537410" y="1966794"/>
            <a:ext cx="8069179"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b="1" dirty="0">
                <a:solidFill>
                  <a:srgbClr val="3E0000"/>
                </a:solidFill>
              </a:rPr>
              <a:t>Church Government	</a:t>
            </a:r>
            <a:r>
              <a:rPr lang="en-US" sz="3600" b="1" dirty="0" err="1">
                <a:solidFill>
                  <a:srgbClr val="3E0000"/>
                </a:solidFill>
              </a:rPr>
              <a:t>ch.</a:t>
            </a:r>
            <a:r>
              <a:rPr lang="en-US" sz="3600" b="1" dirty="0">
                <a:solidFill>
                  <a:srgbClr val="3E0000"/>
                </a:solidFill>
              </a:rPr>
              <a:t> 3</a:t>
            </a:r>
            <a:endParaRPr lang="en-US" sz="3200" b="1" dirty="0">
              <a:solidFill>
                <a:srgbClr val="3E0000"/>
              </a:solidFill>
            </a:endParaRPr>
          </a:p>
          <a:p>
            <a:pPr marL="914400" indent="-914400">
              <a:tabLst>
                <a:tab pos="7780338" algn="r"/>
              </a:tabLst>
            </a:pPr>
            <a:r>
              <a:rPr lang="en-US" sz="3200" b="1" dirty="0">
                <a:solidFill>
                  <a:srgbClr val="3E0000"/>
                </a:solidFill>
              </a:rPr>
              <a:t>	Rule, Elders, Deacons</a:t>
            </a:r>
            <a:endParaRPr lang="en-US" sz="3600" b="1" dirty="0"/>
          </a:p>
        </p:txBody>
      </p:sp>
      <p:sp>
        <p:nvSpPr>
          <p:cNvPr id="8" name="TextBox 1">
            <a:extLst>
              <a:ext uri="{FF2B5EF4-FFF2-40B4-BE49-F238E27FC236}">
                <a16:creationId xmlns:a16="http://schemas.microsoft.com/office/drawing/2014/main" id="{8E9E3213-32F6-45F4-9C7D-1CBFB51EA494}"/>
              </a:ext>
            </a:extLst>
          </p:cNvPr>
          <p:cNvSpPr txBox="1">
            <a:spLocks noChangeArrowheads="1"/>
          </p:cNvSpPr>
          <p:nvPr/>
        </p:nvSpPr>
        <p:spPr bwMode="auto">
          <a:xfrm>
            <a:off x="537410" y="3105834"/>
            <a:ext cx="80691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b="1" dirty="0">
                <a:solidFill>
                  <a:srgbClr val="3E0000"/>
                </a:solidFill>
              </a:rPr>
              <a:t>Ministry Worthiness	1:12</a:t>
            </a:r>
            <a:endParaRPr lang="en-US" sz="3600" b="1" dirty="0"/>
          </a:p>
        </p:txBody>
      </p:sp>
      <p:sp>
        <p:nvSpPr>
          <p:cNvPr id="9" name="TextBox 1">
            <a:extLst>
              <a:ext uri="{FF2B5EF4-FFF2-40B4-BE49-F238E27FC236}">
                <a16:creationId xmlns:a16="http://schemas.microsoft.com/office/drawing/2014/main" id="{5B9224BE-CA98-425D-BF77-BD855E4F3D9C}"/>
              </a:ext>
            </a:extLst>
          </p:cNvPr>
          <p:cNvSpPr txBox="1">
            <a:spLocks noChangeArrowheads="1"/>
          </p:cNvSpPr>
          <p:nvPr/>
        </p:nvSpPr>
        <p:spPr bwMode="auto">
          <a:xfrm>
            <a:off x="537410" y="3768088"/>
            <a:ext cx="80691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b="1" dirty="0">
                <a:solidFill>
                  <a:srgbClr val="3E0000"/>
                </a:solidFill>
              </a:rPr>
              <a:t>Prophetic Words	1:18</a:t>
            </a:r>
            <a:endParaRPr lang="en-US" sz="3600" b="1" dirty="0"/>
          </a:p>
        </p:txBody>
      </p:sp>
      <p:sp>
        <p:nvSpPr>
          <p:cNvPr id="10" name="TextBox 1">
            <a:extLst>
              <a:ext uri="{FF2B5EF4-FFF2-40B4-BE49-F238E27FC236}">
                <a16:creationId xmlns:a16="http://schemas.microsoft.com/office/drawing/2014/main" id="{688EE0BC-1335-4274-B03C-D62FBC4A2E4B}"/>
              </a:ext>
            </a:extLst>
          </p:cNvPr>
          <p:cNvSpPr txBox="1">
            <a:spLocks noChangeArrowheads="1"/>
          </p:cNvSpPr>
          <p:nvPr/>
        </p:nvSpPr>
        <p:spPr bwMode="auto">
          <a:xfrm>
            <a:off x="537410" y="4468442"/>
            <a:ext cx="806917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b="1" dirty="0">
                <a:solidFill>
                  <a:srgbClr val="3E0000"/>
                </a:solidFill>
              </a:rPr>
              <a:t>Prayer	</a:t>
            </a:r>
            <a:r>
              <a:rPr lang="en-US" sz="3600" b="1" dirty="0" err="1">
                <a:solidFill>
                  <a:srgbClr val="3E0000"/>
                </a:solidFill>
              </a:rPr>
              <a:t>ch.</a:t>
            </a:r>
            <a:r>
              <a:rPr lang="en-US" sz="3600" b="1" dirty="0">
                <a:solidFill>
                  <a:srgbClr val="3E0000"/>
                </a:solidFill>
              </a:rPr>
              <a:t> 2</a:t>
            </a:r>
            <a:endParaRPr lang="en-US" sz="3200" b="1" dirty="0">
              <a:solidFill>
                <a:srgbClr val="3E0000"/>
              </a:solidFill>
            </a:endParaRPr>
          </a:p>
          <a:p>
            <a:pPr>
              <a:tabLst>
                <a:tab pos="914400" algn="l"/>
                <a:tab pos="7780338" algn="r"/>
              </a:tabLst>
            </a:pPr>
            <a:r>
              <a:rPr lang="en-US" sz="3200" b="1" dirty="0">
                <a:solidFill>
                  <a:srgbClr val="3E0000"/>
                </a:solidFill>
              </a:rPr>
              <a:t>	Politics (king, leaders)</a:t>
            </a:r>
          </a:p>
          <a:p>
            <a:pPr>
              <a:tabLst>
                <a:tab pos="914400" algn="l"/>
                <a:tab pos="7780338" algn="r"/>
              </a:tabLst>
            </a:pPr>
            <a:r>
              <a:rPr lang="en-US" sz="3200" b="1" dirty="0">
                <a:solidFill>
                  <a:srgbClr val="3E0000"/>
                </a:solidFill>
              </a:rPr>
              <a:t>	Men &amp; Women- order </a:t>
            </a:r>
            <a:r>
              <a:rPr lang="en-US" sz="3600" b="1" dirty="0">
                <a:solidFill>
                  <a:srgbClr val="3E0000"/>
                </a:solidFill>
              </a:rPr>
              <a:t>	</a:t>
            </a:r>
            <a:endParaRPr lang="en-US" sz="3600" b="1" dirty="0"/>
          </a:p>
        </p:txBody>
      </p:sp>
    </p:spTree>
    <p:extLst>
      <p:ext uri="{BB962C8B-B14F-4D97-AF65-F5344CB8AC3E}">
        <p14:creationId xmlns:p14="http://schemas.microsoft.com/office/powerpoint/2010/main" val="116464801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ppt_x"/>
                                          </p:val>
                                        </p:tav>
                                        <p:tav tm="100000">
                                          <p:val>
                                            <p:strVal val="#ppt_x"/>
                                          </p:val>
                                        </p:tav>
                                      </p:tavLst>
                                    </p:anim>
                                    <p:anim calcmode="lin" valueType="num">
                                      <p:cBhvr additive="base">
                                        <p:cTn id="8" dur="3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3000" fill="hold"/>
                                        <p:tgtEl>
                                          <p:spTgt spid="7"/>
                                        </p:tgtEl>
                                        <p:attrNameLst>
                                          <p:attrName>ppt_x</p:attrName>
                                        </p:attrNameLst>
                                      </p:cBhvr>
                                      <p:tavLst>
                                        <p:tav tm="0">
                                          <p:val>
                                            <p:strVal val="#ppt_x"/>
                                          </p:val>
                                        </p:tav>
                                        <p:tav tm="100000">
                                          <p:val>
                                            <p:strVal val="#ppt_x"/>
                                          </p:val>
                                        </p:tav>
                                      </p:tavLst>
                                    </p:anim>
                                    <p:anim calcmode="lin" valueType="num">
                                      <p:cBhvr additive="base">
                                        <p:cTn id="13" dur="30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600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0" fill="hold"/>
                                        <p:tgtEl>
                                          <p:spTgt spid="6"/>
                                        </p:tgtEl>
                                        <p:attrNameLst>
                                          <p:attrName>ppt_x</p:attrName>
                                        </p:attrNameLst>
                                      </p:cBhvr>
                                      <p:tavLst>
                                        <p:tav tm="0">
                                          <p:val>
                                            <p:strVal val="#ppt_x"/>
                                          </p:val>
                                        </p:tav>
                                        <p:tav tm="100000">
                                          <p:val>
                                            <p:strVal val="#ppt_x"/>
                                          </p:val>
                                        </p:tav>
                                      </p:tavLst>
                                    </p:anim>
                                    <p:anim calcmode="lin" valueType="num">
                                      <p:cBhvr additive="base">
                                        <p:cTn id="18" dur="30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900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3000" fill="hold"/>
                                        <p:tgtEl>
                                          <p:spTgt spid="8"/>
                                        </p:tgtEl>
                                        <p:attrNameLst>
                                          <p:attrName>ppt_x</p:attrName>
                                        </p:attrNameLst>
                                      </p:cBhvr>
                                      <p:tavLst>
                                        <p:tav tm="0">
                                          <p:val>
                                            <p:strVal val="#ppt_x"/>
                                          </p:val>
                                        </p:tav>
                                        <p:tav tm="100000">
                                          <p:val>
                                            <p:strVal val="#ppt_x"/>
                                          </p:val>
                                        </p:tav>
                                      </p:tavLst>
                                    </p:anim>
                                    <p:anim calcmode="lin" valueType="num">
                                      <p:cBhvr additive="base">
                                        <p:cTn id="23" dur="30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120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3000" fill="hold"/>
                                        <p:tgtEl>
                                          <p:spTgt spid="9"/>
                                        </p:tgtEl>
                                        <p:attrNameLst>
                                          <p:attrName>ppt_x</p:attrName>
                                        </p:attrNameLst>
                                      </p:cBhvr>
                                      <p:tavLst>
                                        <p:tav tm="0">
                                          <p:val>
                                            <p:strVal val="#ppt_x"/>
                                          </p:val>
                                        </p:tav>
                                        <p:tav tm="100000">
                                          <p:val>
                                            <p:strVal val="#ppt_x"/>
                                          </p:val>
                                        </p:tav>
                                      </p:tavLst>
                                    </p:anim>
                                    <p:anim calcmode="lin" valueType="num">
                                      <p:cBhvr additive="base">
                                        <p:cTn id="28" dur="300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1500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3000" fill="hold"/>
                                        <p:tgtEl>
                                          <p:spTgt spid="10"/>
                                        </p:tgtEl>
                                        <p:attrNameLst>
                                          <p:attrName>ppt_x</p:attrName>
                                        </p:attrNameLst>
                                      </p:cBhvr>
                                      <p:tavLst>
                                        <p:tav tm="0">
                                          <p:val>
                                            <p:strVal val="#ppt_x"/>
                                          </p:val>
                                        </p:tav>
                                        <p:tav tm="100000">
                                          <p:val>
                                            <p:strVal val="#ppt_x"/>
                                          </p:val>
                                        </p:tav>
                                      </p:tavLst>
                                    </p:anim>
                                    <p:anim calcmode="lin" valueType="num">
                                      <p:cBhvr additive="base">
                                        <p:cTn id="33" dur="3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6"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E0FD2E25-95F6-404C-B518-F060E1118150}"/>
              </a:ext>
            </a:extLst>
          </p:cNvPr>
          <p:cNvSpPr txBox="1">
            <a:spLocks noChangeArrowheads="1"/>
          </p:cNvSpPr>
          <p:nvPr/>
        </p:nvSpPr>
        <p:spPr bwMode="auto">
          <a:xfrm>
            <a:off x="537410" y="304800"/>
            <a:ext cx="806917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72400" algn="r"/>
              </a:tabLst>
            </a:pPr>
            <a:r>
              <a:rPr lang="en-US" sz="3600" dirty="0"/>
              <a:t>I urge that supplications, prayers, intercessions, and thanksgivings be made for all people, </a:t>
            </a:r>
            <a:r>
              <a:rPr lang="en-US" sz="3600" b="1" baseline="30000" dirty="0"/>
              <a:t>2 </a:t>
            </a:r>
            <a:r>
              <a:rPr lang="en-US" sz="3600" dirty="0"/>
              <a:t>for kings and all who are in high positions, that we may lead a peaceful and quiet life, godly and dignified in every way.	</a:t>
            </a:r>
            <a:r>
              <a:rPr lang="en-US" b="1" dirty="0">
                <a:solidFill>
                  <a:prstClr val="black"/>
                </a:solidFill>
              </a:rPr>
              <a:t>1 Timothy 2:1-2</a:t>
            </a:r>
            <a:endParaRPr lang="en-US" b="1" dirty="0"/>
          </a:p>
        </p:txBody>
      </p:sp>
      <p:sp>
        <p:nvSpPr>
          <p:cNvPr id="4" name="TextBox 1">
            <a:extLst>
              <a:ext uri="{FF2B5EF4-FFF2-40B4-BE49-F238E27FC236}">
                <a16:creationId xmlns:a16="http://schemas.microsoft.com/office/drawing/2014/main" id="{5B906DED-8326-4F5A-9B39-5497F5EB8F6D}"/>
              </a:ext>
            </a:extLst>
          </p:cNvPr>
          <p:cNvSpPr txBox="1">
            <a:spLocks noChangeArrowheads="1"/>
          </p:cNvSpPr>
          <p:nvPr/>
        </p:nvSpPr>
        <p:spPr bwMode="auto">
          <a:xfrm>
            <a:off x="537410" y="3721120"/>
            <a:ext cx="806917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72400" algn="r"/>
              </a:tabLst>
            </a:pPr>
            <a:r>
              <a:rPr lang="en-US" sz="3600" dirty="0"/>
              <a:t>Let a woman learn quietly with all submissiveness. </a:t>
            </a:r>
            <a:r>
              <a:rPr lang="en-US" sz="3600" b="1" baseline="30000" dirty="0"/>
              <a:t>12 </a:t>
            </a:r>
            <a:r>
              <a:rPr lang="en-US" sz="3600" dirty="0"/>
              <a:t>I do not permit a woman to teach or to exercise authority over a man; rather, she is to remain quiet.	</a:t>
            </a:r>
            <a:r>
              <a:rPr lang="en-US" b="1" dirty="0">
                <a:solidFill>
                  <a:prstClr val="black"/>
                </a:solidFill>
              </a:rPr>
              <a:t>1 Timothy 2:11-12</a:t>
            </a:r>
            <a:endParaRPr lang="en-US" b="1" dirty="0"/>
          </a:p>
        </p:txBody>
      </p:sp>
    </p:spTree>
    <p:extLst>
      <p:ext uri="{BB962C8B-B14F-4D97-AF65-F5344CB8AC3E}">
        <p14:creationId xmlns:p14="http://schemas.microsoft.com/office/powerpoint/2010/main" val="1915050481"/>
      </p:ext>
    </p:extLst>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0" y="304800"/>
            <a:ext cx="9144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b="1" dirty="0"/>
              <a:t>From 1 Timothy:</a:t>
            </a:r>
            <a:endParaRPr lang="en-US" sz="6000" dirty="0"/>
          </a:p>
        </p:txBody>
      </p:sp>
      <p:sp>
        <p:nvSpPr>
          <p:cNvPr id="7" name="TextBox 1">
            <a:extLst>
              <a:ext uri="{FF2B5EF4-FFF2-40B4-BE49-F238E27FC236}">
                <a16:creationId xmlns:a16="http://schemas.microsoft.com/office/drawing/2014/main" id="{F15E3EC8-2948-442B-A33E-64CD422D6D84}"/>
              </a:ext>
            </a:extLst>
          </p:cNvPr>
          <p:cNvSpPr txBox="1">
            <a:spLocks noChangeArrowheads="1"/>
          </p:cNvSpPr>
          <p:nvPr/>
        </p:nvSpPr>
        <p:spPr bwMode="auto">
          <a:xfrm>
            <a:off x="537410" y="1320463"/>
            <a:ext cx="806917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b="1" dirty="0">
                <a:solidFill>
                  <a:srgbClr val="3E0000"/>
                </a:solidFill>
              </a:rPr>
              <a:t>Apostacy	4:1-5</a:t>
            </a:r>
          </a:p>
          <a:p>
            <a:pPr>
              <a:tabLst>
                <a:tab pos="914400" algn="l"/>
                <a:tab pos="7780338" algn="r"/>
              </a:tabLst>
            </a:pPr>
            <a:r>
              <a:rPr lang="en-US" sz="3600" b="1" dirty="0">
                <a:solidFill>
                  <a:srgbClr val="3E0000"/>
                </a:solidFill>
              </a:rPr>
              <a:t>	</a:t>
            </a:r>
            <a:r>
              <a:rPr lang="en-US" sz="3200" b="1" dirty="0">
                <a:solidFill>
                  <a:srgbClr val="3E0000"/>
                </a:solidFill>
              </a:rPr>
              <a:t>Demons and Legalism (food)</a:t>
            </a:r>
            <a:endParaRPr lang="en-US" sz="3200" b="1" dirty="0"/>
          </a:p>
        </p:txBody>
      </p:sp>
      <p:sp>
        <p:nvSpPr>
          <p:cNvPr id="8" name="TextBox 1">
            <a:extLst>
              <a:ext uri="{FF2B5EF4-FFF2-40B4-BE49-F238E27FC236}">
                <a16:creationId xmlns:a16="http://schemas.microsoft.com/office/drawing/2014/main" id="{8E9E3213-32F6-45F4-9C7D-1CBFB51EA494}"/>
              </a:ext>
            </a:extLst>
          </p:cNvPr>
          <p:cNvSpPr txBox="1">
            <a:spLocks noChangeArrowheads="1"/>
          </p:cNvSpPr>
          <p:nvPr/>
        </p:nvSpPr>
        <p:spPr bwMode="auto">
          <a:xfrm>
            <a:off x="537410" y="2613125"/>
            <a:ext cx="80691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b="1" dirty="0">
                <a:solidFill>
                  <a:srgbClr val="3E0000"/>
                </a:solidFill>
              </a:rPr>
              <a:t>Youth in Leadership	4:6-16</a:t>
            </a:r>
            <a:endParaRPr lang="en-US" sz="3600" b="1" dirty="0"/>
          </a:p>
        </p:txBody>
      </p:sp>
      <p:sp>
        <p:nvSpPr>
          <p:cNvPr id="9" name="TextBox 1">
            <a:extLst>
              <a:ext uri="{FF2B5EF4-FFF2-40B4-BE49-F238E27FC236}">
                <a16:creationId xmlns:a16="http://schemas.microsoft.com/office/drawing/2014/main" id="{5B9224BE-CA98-425D-BF77-BD855E4F3D9C}"/>
              </a:ext>
            </a:extLst>
          </p:cNvPr>
          <p:cNvSpPr txBox="1">
            <a:spLocks noChangeArrowheads="1"/>
          </p:cNvSpPr>
          <p:nvPr/>
        </p:nvSpPr>
        <p:spPr bwMode="auto">
          <a:xfrm>
            <a:off x="537410" y="3275379"/>
            <a:ext cx="80691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b="1" dirty="0">
                <a:solidFill>
                  <a:srgbClr val="3E0000"/>
                </a:solidFill>
              </a:rPr>
              <a:t>Treating Church People	</a:t>
            </a:r>
            <a:r>
              <a:rPr lang="en-US" sz="3600" b="1" dirty="0" err="1">
                <a:solidFill>
                  <a:srgbClr val="3E0000"/>
                </a:solidFill>
              </a:rPr>
              <a:t>ch.</a:t>
            </a:r>
            <a:r>
              <a:rPr lang="en-US" sz="3600" b="1" dirty="0">
                <a:solidFill>
                  <a:srgbClr val="3E0000"/>
                </a:solidFill>
              </a:rPr>
              <a:t> 5</a:t>
            </a:r>
            <a:endParaRPr lang="en-US" sz="3600" b="1" dirty="0"/>
          </a:p>
        </p:txBody>
      </p:sp>
      <p:sp>
        <p:nvSpPr>
          <p:cNvPr id="10" name="TextBox 1">
            <a:extLst>
              <a:ext uri="{FF2B5EF4-FFF2-40B4-BE49-F238E27FC236}">
                <a16:creationId xmlns:a16="http://schemas.microsoft.com/office/drawing/2014/main" id="{688EE0BC-1335-4274-B03C-D62FBC4A2E4B}"/>
              </a:ext>
            </a:extLst>
          </p:cNvPr>
          <p:cNvSpPr txBox="1">
            <a:spLocks noChangeArrowheads="1"/>
          </p:cNvSpPr>
          <p:nvPr/>
        </p:nvSpPr>
        <p:spPr bwMode="auto">
          <a:xfrm>
            <a:off x="537410" y="3975733"/>
            <a:ext cx="80691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b="1" dirty="0">
                <a:solidFill>
                  <a:srgbClr val="3E0000"/>
                </a:solidFill>
              </a:rPr>
              <a:t>Possessions &amp; Profession	</a:t>
            </a:r>
            <a:r>
              <a:rPr lang="en-US" sz="3600" b="1" dirty="0" err="1">
                <a:solidFill>
                  <a:srgbClr val="3E0000"/>
                </a:solidFill>
              </a:rPr>
              <a:t>ch.</a:t>
            </a:r>
            <a:r>
              <a:rPr lang="en-US" sz="3600" b="1" dirty="0">
                <a:solidFill>
                  <a:srgbClr val="3E0000"/>
                </a:solidFill>
              </a:rPr>
              <a:t> 6</a:t>
            </a:r>
          </a:p>
        </p:txBody>
      </p:sp>
    </p:spTree>
    <p:extLst>
      <p:ext uri="{BB962C8B-B14F-4D97-AF65-F5344CB8AC3E}">
        <p14:creationId xmlns:p14="http://schemas.microsoft.com/office/powerpoint/2010/main" val="390975590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ppt_x"/>
                                          </p:val>
                                        </p:tav>
                                        <p:tav tm="100000">
                                          <p:val>
                                            <p:strVal val="#ppt_x"/>
                                          </p:val>
                                        </p:tav>
                                      </p:tavLst>
                                    </p:anim>
                                    <p:anim calcmode="lin" valueType="num">
                                      <p:cBhvr additive="base">
                                        <p:cTn id="8" dur="3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3000" fill="hold"/>
                                        <p:tgtEl>
                                          <p:spTgt spid="7"/>
                                        </p:tgtEl>
                                        <p:attrNameLst>
                                          <p:attrName>ppt_x</p:attrName>
                                        </p:attrNameLst>
                                      </p:cBhvr>
                                      <p:tavLst>
                                        <p:tav tm="0">
                                          <p:val>
                                            <p:strVal val="#ppt_x"/>
                                          </p:val>
                                        </p:tav>
                                        <p:tav tm="100000">
                                          <p:val>
                                            <p:strVal val="#ppt_x"/>
                                          </p:val>
                                        </p:tav>
                                      </p:tavLst>
                                    </p:anim>
                                    <p:anim calcmode="lin" valueType="num">
                                      <p:cBhvr additive="base">
                                        <p:cTn id="13" dur="30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60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3000" fill="hold"/>
                                        <p:tgtEl>
                                          <p:spTgt spid="8"/>
                                        </p:tgtEl>
                                        <p:attrNameLst>
                                          <p:attrName>ppt_x</p:attrName>
                                        </p:attrNameLst>
                                      </p:cBhvr>
                                      <p:tavLst>
                                        <p:tav tm="0">
                                          <p:val>
                                            <p:strVal val="#ppt_x"/>
                                          </p:val>
                                        </p:tav>
                                        <p:tav tm="100000">
                                          <p:val>
                                            <p:strVal val="#ppt_x"/>
                                          </p:val>
                                        </p:tav>
                                      </p:tavLst>
                                    </p:anim>
                                    <p:anim calcmode="lin" valueType="num">
                                      <p:cBhvr additive="base">
                                        <p:cTn id="18" dur="30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9000"/>
                            </p:stCondLst>
                            <p:childTnLst>
                              <p:par>
                                <p:cTn id="20" presetID="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3000" fill="hold"/>
                                        <p:tgtEl>
                                          <p:spTgt spid="9"/>
                                        </p:tgtEl>
                                        <p:attrNameLst>
                                          <p:attrName>ppt_x</p:attrName>
                                        </p:attrNameLst>
                                      </p:cBhvr>
                                      <p:tavLst>
                                        <p:tav tm="0">
                                          <p:val>
                                            <p:strVal val="#ppt_x"/>
                                          </p:val>
                                        </p:tav>
                                        <p:tav tm="100000">
                                          <p:val>
                                            <p:strVal val="#ppt_x"/>
                                          </p:val>
                                        </p:tav>
                                      </p:tavLst>
                                    </p:anim>
                                    <p:anim calcmode="lin" valueType="num">
                                      <p:cBhvr additive="base">
                                        <p:cTn id="23" dur="300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12000"/>
                            </p:stCondLst>
                            <p:childTnLst>
                              <p:par>
                                <p:cTn id="25" presetID="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3000" fill="hold"/>
                                        <p:tgtEl>
                                          <p:spTgt spid="10"/>
                                        </p:tgtEl>
                                        <p:attrNameLst>
                                          <p:attrName>ppt_x</p:attrName>
                                        </p:attrNameLst>
                                      </p:cBhvr>
                                      <p:tavLst>
                                        <p:tav tm="0">
                                          <p:val>
                                            <p:strVal val="#ppt_x"/>
                                          </p:val>
                                        </p:tav>
                                        <p:tav tm="100000">
                                          <p:val>
                                            <p:strVal val="#ppt_x"/>
                                          </p:val>
                                        </p:tav>
                                      </p:tavLst>
                                    </p:anim>
                                    <p:anim calcmode="lin" valueType="num">
                                      <p:cBhvr additive="base">
                                        <p:cTn id="28" dur="3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E0FD2E25-95F6-404C-B518-F060E1118150}"/>
              </a:ext>
            </a:extLst>
          </p:cNvPr>
          <p:cNvSpPr txBox="1">
            <a:spLocks noChangeArrowheads="1"/>
          </p:cNvSpPr>
          <p:nvPr/>
        </p:nvSpPr>
        <p:spPr bwMode="auto">
          <a:xfrm>
            <a:off x="537410" y="889843"/>
            <a:ext cx="8069179"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t>But as for you, O man of God, flee these things. Pursue righteousness, godliness, faith, love, steadfastness, gentleness. </a:t>
            </a:r>
            <a:r>
              <a:rPr lang="en-US" sz="3600" b="1" baseline="30000" dirty="0"/>
              <a:t>12 </a:t>
            </a:r>
            <a:r>
              <a:rPr lang="en-US" sz="3600" dirty="0"/>
              <a:t>Fight the good fight of the faith. Take hold of the eternal life to which you were called and about which you made the good confession in the presence of many witnesses. </a:t>
            </a:r>
          </a:p>
          <a:p>
            <a:pPr>
              <a:tabLst>
                <a:tab pos="7772400" algn="r"/>
              </a:tabLst>
            </a:pPr>
            <a:r>
              <a:rPr lang="en-US" sz="3600" dirty="0"/>
              <a:t>	</a:t>
            </a:r>
            <a:r>
              <a:rPr lang="en-US" b="1" dirty="0">
                <a:solidFill>
                  <a:prstClr val="black"/>
                </a:solidFill>
              </a:rPr>
              <a:t>1 Timothy 6:11-12</a:t>
            </a:r>
            <a:endParaRPr lang="en-US" b="1" dirty="0"/>
          </a:p>
        </p:txBody>
      </p:sp>
    </p:spTree>
    <p:extLst>
      <p:ext uri="{BB962C8B-B14F-4D97-AF65-F5344CB8AC3E}">
        <p14:creationId xmlns:p14="http://schemas.microsoft.com/office/powerpoint/2010/main" val="3721910626"/>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283161</TotalTime>
  <Words>434</Words>
  <Application>Microsoft Office PowerPoint</Application>
  <PresentationFormat>On-screen Show (4:3)</PresentationFormat>
  <Paragraphs>65</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Algerian</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Story 120317</dc:title>
  <dc:creator>Dale Rintelman</dc:creator>
  <cp:lastModifiedBy>Dale Rintelman</cp:lastModifiedBy>
  <cp:revision>1314</cp:revision>
  <cp:lastPrinted>2016-04-24T13:28:13Z</cp:lastPrinted>
  <dcterms:created xsi:type="dcterms:W3CDTF">2008-12-13T16:37:50Z</dcterms:created>
  <dcterms:modified xsi:type="dcterms:W3CDTF">2018-01-07T13:43:13Z</dcterms:modified>
</cp:coreProperties>
</file>