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notesMasterIdLst>
    <p:notesMasterId r:id="rId22"/>
  </p:notesMasterIdLst>
  <p:handoutMasterIdLst>
    <p:handoutMasterId r:id="rId23"/>
  </p:handoutMasterIdLst>
  <p:sldIdLst>
    <p:sldId id="4298" r:id="rId2"/>
    <p:sldId id="4845" r:id="rId3"/>
    <p:sldId id="4846" r:id="rId4"/>
    <p:sldId id="4847" r:id="rId5"/>
    <p:sldId id="4848" r:id="rId6"/>
    <p:sldId id="4849" r:id="rId7"/>
    <p:sldId id="4858" r:id="rId8"/>
    <p:sldId id="4851" r:id="rId9"/>
    <p:sldId id="4852" r:id="rId10"/>
    <p:sldId id="4792" r:id="rId11"/>
    <p:sldId id="4839" r:id="rId12"/>
    <p:sldId id="4840" r:id="rId13"/>
    <p:sldId id="4841" r:id="rId14"/>
    <p:sldId id="4842" r:id="rId15"/>
    <p:sldId id="4843" r:id="rId16"/>
    <p:sldId id="4853" r:id="rId17"/>
    <p:sldId id="4767" r:id="rId18"/>
    <p:sldId id="4806" r:id="rId19"/>
    <p:sldId id="4857" r:id="rId20"/>
    <p:sldId id="4856" r:id="rId2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0000"/>
    <a:srgbClr val="001236"/>
    <a:srgbClr val="003300"/>
    <a:srgbClr val="800000"/>
    <a:srgbClr val="140A52"/>
    <a:srgbClr val="3E0000"/>
    <a:srgbClr val="CC0000"/>
    <a:srgbClr val="200F51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3" autoAdjust="0"/>
    <p:restoredTop sz="93969" autoAdjust="0"/>
  </p:normalViewPr>
  <p:slideViewPr>
    <p:cSldViewPr showGuides="1">
      <p:cViewPr varScale="1">
        <p:scale>
          <a:sx n="76" d="100"/>
          <a:sy n="76" d="100"/>
        </p:scale>
        <p:origin x="96" y="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48" d="100"/>
          <a:sy n="48" d="100"/>
        </p:scale>
        <p:origin x="-558" y="-11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5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3/12/2017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5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345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5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3/12/2017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5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890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3/12/2017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3/12/2017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3/12/2017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3/12/2017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3/12/2017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3/12/2017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15789"/>
            <a:ext cx="8874075" cy="688957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9" r="18405"/>
          <a:stretch/>
        </p:blipFill>
        <p:spPr>
          <a:xfrm>
            <a:off x="-247079" y="15788"/>
            <a:ext cx="4480560" cy="6858000"/>
          </a:xfrm>
          <a:prstGeom prst="rect">
            <a:avLst/>
          </a:prstGeom>
        </p:spPr>
      </p:pic>
      <p:sp>
        <p:nvSpPr>
          <p:cNvPr id="4099" name="TextBox 9"/>
          <p:cNvSpPr txBox="1">
            <a:spLocks noChangeArrowheads="1"/>
          </p:cNvSpPr>
          <p:nvPr/>
        </p:nvSpPr>
        <p:spPr bwMode="auto">
          <a:xfrm rot="20809043">
            <a:off x="545826" y="2523615"/>
            <a:ext cx="8109765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3030538" algn="l"/>
              </a:tabLst>
            </a:pPr>
            <a:r>
              <a:rPr lang="en-US" alt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Prayer</a:t>
            </a:r>
          </a:p>
          <a:p>
            <a:pPr algn="r">
              <a:tabLst>
                <a:tab pos="3030538" algn="l"/>
              </a:tabLst>
            </a:pPr>
            <a:r>
              <a:rPr lang="en-US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ad Infinidum</a:t>
            </a:r>
          </a:p>
          <a:p>
            <a:pPr>
              <a:tabLst>
                <a:tab pos="3030538" algn="l"/>
              </a:tabLst>
            </a:pPr>
            <a:endParaRPr lang="en-US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  <a:p>
            <a:pPr algn="ctr">
              <a:tabLst>
                <a:tab pos="3030538" algn="l"/>
              </a:tabLst>
            </a:pPr>
            <a:r>
              <a:rPr lang="en-US" alt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Our Love – Our Christ</a:t>
            </a: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4997263" y="5562600"/>
            <a:ext cx="38788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tabLst>
                <a:tab pos="3030538" algn="l"/>
              </a:tabLst>
            </a:pPr>
            <a:r>
              <a:rPr lang="en-US" altLang="en-US" sz="3600" b="1" dirty="0">
                <a:solidFill>
                  <a:schemeClr val="bg1"/>
                </a:solidFill>
                <a:latin typeface="+mn-lt"/>
              </a:rPr>
              <a:t>In Job </a:t>
            </a:r>
          </a:p>
        </p:txBody>
      </p:sp>
    </p:spTree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71500" y="828288"/>
            <a:ext cx="8001000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indent="-914400" algn="ctr"/>
            <a:r>
              <a:rPr lang="en-US" sz="5400" i="1" dirty="0"/>
              <a:t>As a blameless and</a:t>
            </a:r>
          </a:p>
          <a:p>
            <a:pPr marL="914400" indent="-914400" algn="ctr"/>
            <a:r>
              <a:rPr lang="en-US" sz="5400" i="1" dirty="0"/>
              <a:t>innocent man Jesus</a:t>
            </a:r>
          </a:p>
          <a:p>
            <a:pPr marL="914400" indent="-914400" algn="ctr"/>
            <a:r>
              <a:rPr lang="en-US" sz="5400" i="1" dirty="0"/>
              <a:t>suffered...</a:t>
            </a:r>
          </a:p>
          <a:p>
            <a:pPr marL="914400" indent="-914400" algn="ctr"/>
            <a:endParaRPr lang="en-US" sz="800" i="1" dirty="0"/>
          </a:p>
          <a:p>
            <a:pPr marL="914400" indent="-914400" algn="ctr"/>
            <a:r>
              <a:rPr lang="en-US" sz="5400" b="1" dirty="0"/>
              <a:t>humiliation,</a:t>
            </a:r>
          </a:p>
          <a:p>
            <a:pPr marL="914400" indent="-914400" algn="ctr"/>
            <a:r>
              <a:rPr lang="en-US" sz="5400" b="1" dirty="0"/>
              <a:t>disgrace,</a:t>
            </a:r>
          </a:p>
          <a:p>
            <a:pPr marL="914400" indent="-914400" algn="ctr"/>
            <a:r>
              <a:rPr lang="en-US" sz="5400" b="1" dirty="0"/>
              <a:t>and abandonment!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254719350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685800" y="1028343"/>
            <a:ext cx="77724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600" dirty="0"/>
              <a:t>The Lord </a:t>
            </a:r>
            <a:r>
              <a:rPr lang="en-US" sz="3600" cap="small" dirty="0"/>
              <a:t>God</a:t>
            </a:r>
            <a:r>
              <a:rPr lang="en-US" sz="3600" dirty="0"/>
              <a:t> has opened my ear, </a:t>
            </a:r>
          </a:p>
          <a:p>
            <a:pPr>
              <a:tabLst>
                <a:tab pos="7551738" algn="r"/>
              </a:tabLst>
            </a:pPr>
            <a:r>
              <a:rPr lang="en-US" sz="3600" dirty="0"/>
              <a:t>and I was not rebellious; I turned not backward. </a:t>
            </a:r>
            <a:r>
              <a:rPr lang="en-US" sz="3600" b="1" baseline="30000" dirty="0"/>
              <a:t>6 </a:t>
            </a:r>
            <a:r>
              <a:rPr lang="en-US" sz="3600" dirty="0"/>
              <a:t>I gave my back to those who strike, and my cheeks to those who pull out the beard; I hid not my face from disgrace and spitting. </a:t>
            </a:r>
            <a:r>
              <a:rPr lang="en-US" sz="3600" b="1" baseline="30000" dirty="0"/>
              <a:t>7 </a:t>
            </a:r>
            <a:r>
              <a:rPr lang="en-US" sz="3600" dirty="0"/>
              <a:t>But the Lord </a:t>
            </a:r>
            <a:r>
              <a:rPr lang="en-US" sz="3600" cap="small" dirty="0"/>
              <a:t>God</a:t>
            </a:r>
            <a:r>
              <a:rPr lang="en-US" sz="3600" dirty="0"/>
              <a:t> helps me; therefore I have not been disgraced;  </a:t>
            </a:r>
            <a:r>
              <a:rPr lang="en-US" dirty="0"/>
              <a:t>	</a:t>
            </a:r>
            <a:r>
              <a:rPr lang="en-US" b="1" dirty="0"/>
              <a:t>Is 50:5–7a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424543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609600" y="1166842"/>
            <a:ext cx="79248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600" dirty="0"/>
              <a:t>therefore I have set my face like a flint, and I know that I shall not be put to shame. </a:t>
            </a:r>
          </a:p>
          <a:p>
            <a:r>
              <a:rPr lang="en-US" sz="3600" b="1" baseline="30000" dirty="0"/>
              <a:t>8 </a:t>
            </a:r>
            <a:r>
              <a:rPr lang="en-US" sz="3600" dirty="0"/>
              <a:t>He who vindicates me is near.</a:t>
            </a:r>
          </a:p>
          <a:p>
            <a:r>
              <a:rPr lang="en-US" sz="3600" dirty="0"/>
              <a:t>Who will contend with me? </a:t>
            </a:r>
          </a:p>
          <a:p>
            <a:r>
              <a:rPr lang="en-US" sz="3600" dirty="0"/>
              <a:t>Let us stand up together.</a:t>
            </a:r>
          </a:p>
          <a:p>
            <a:r>
              <a:rPr lang="en-US" sz="3600" dirty="0"/>
              <a:t>Who is my adversary? </a:t>
            </a:r>
          </a:p>
          <a:p>
            <a:pPr>
              <a:tabLst>
                <a:tab pos="7551738" algn="r"/>
              </a:tabLst>
            </a:pPr>
            <a:r>
              <a:rPr lang="en-US" sz="3600" dirty="0"/>
              <a:t>Let him come near to me. </a:t>
            </a:r>
            <a:r>
              <a:rPr lang="en-US" dirty="0"/>
              <a:t>	</a:t>
            </a:r>
            <a:r>
              <a:rPr lang="en-US" b="1" dirty="0"/>
              <a:t>Is 50:7b–8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662350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33400" y="685800"/>
            <a:ext cx="8001000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indent="-914400" algn="ctr"/>
            <a:r>
              <a:rPr lang="en-US" sz="5400" i="1" dirty="0"/>
              <a:t>As a blameless and innocent man Jesus suffered...</a:t>
            </a:r>
          </a:p>
          <a:p>
            <a:pPr marL="914400" indent="-914400" algn="ctr"/>
            <a:r>
              <a:rPr lang="en-US" sz="5400" b="1" dirty="0"/>
              <a:t> grief, sorrow, physical judgment from God,</a:t>
            </a:r>
          </a:p>
          <a:p>
            <a:pPr marL="914400" indent="-914400" algn="ctr"/>
            <a:r>
              <a:rPr lang="en-US" sz="5400" b="1" dirty="0"/>
              <a:t>piercing, crushing, and whipping!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354981277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685800" y="889843"/>
            <a:ext cx="77724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600" dirty="0"/>
              <a:t>Surely he has borne our griefs </a:t>
            </a:r>
          </a:p>
          <a:p>
            <a:pPr>
              <a:tabLst>
                <a:tab pos="7551738" algn="r"/>
              </a:tabLst>
            </a:pPr>
            <a:r>
              <a:rPr lang="en-US" sz="3600" dirty="0"/>
              <a:t>and carried our sorrows; yet we esteemed him stricken, smitten by God, and afflicted. </a:t>
            </a:r>
            <a:r>
              <a:rPr lang="en-US" sz="3600" b="1" baseline="30000" dirty="0"/>
              <a:t>5 </a:t>
            </a:r>
            <a:r>
              <a:rPr lang="en-US" sz="3600" dirty="0"/>
              <a:t>But he was pierced for our transgressions; he was crushed for our iniquities; upon him was the chastisement that brought us peace, and with his wounds we are healed.  </a:t>
            </a:r>
            <a:r>
              <a:rPr lang="en-US" dirty="0"/>
              <a:t>	</a:t>
            </a:r>
            <a:r>
              <a:rPr lang="en-US" b="1" dirty="0"/>
              <a:t>Is 53:4-5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729973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685800" y="2590800"/>
            <a:ext cx="77724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600" dirty="0"/>
              <a:t>He was despised and rejected by men, a man of sorrows and acquainted with grief; and as one from whom men hide their faces </a:t>
            </a:r>
          </a:p>
          <a:p>
            <a:pPr>
              <a:tabLst>
                <a:tab pos="7539038" algn="r"/>
              </a:tabLst>
            </a:pPr>
            <a:r>
              <a:rPr lang="en-US" sz="3600" dirty="0"/>
              <a:t>he was despised, and we esteemed him not.  </a:t>
            </a:r>
            <a:r>
              <a:rPr lang="en-US" dirty="0"/>
              <a:t>	</a:t>
            </a:r>
            <a:r>
              <a:rPr lang="en-US" b="1" dirty="0"/>
              <a:t>Is 53:3</a:t>
            </a:r>
            <a:endParaRPr lang="en-US" dirty="0"/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533400" y="685800"/>
            <a:ext cx="8001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indent="-914400" algn="ctr"/>
            <a:r>
              <a:rPr lang="en-US" sz="5400" b="1" dirty="0"/>
              <a:t>...and abandonment!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257800" y="3124200"/>
            <a:ext cx="2209800" cy="0"/>
          </a:xfrm>
          <a:prstGeom prst="line">
            <a:avLst/>
          </a:prstGeom>
          <a:ln w="508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</p:cNvCxnSpPr>
          <p:nvPr/>
        </p:nvCxnSpPr>
        <p:spPr>
          <a:xfrm>
            <a:off x="3200400" y="4800600"/>
            <a:ext cx="4114800" cy="0"/>
          </a:xfrm>
          <a:prstGeom prst="line">
            <a:avLst/>
          </a:prstGeom>
          <a:ln w="508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62000" y="3733800"/>
            <a:ext cx="914400" cy="0"/>
          </a:xfrm>
          <a:prstGeom prst="line">
            <a:avLst/>
          </a:prstGeom>
          <a:ln w="508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5494600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33400" y="304800"/>
            <a:ext cx="80772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indent="-914400" algn="ctr"/>
            <a:r>
              <a:rPr lang="en-US" sz="5400" b="1" dirty="0"/>
              <a:t>Job</a:t>
            </a:r>
            <a:r>
              <a:rPr lang="en-US" sz="3600" b="1" dirty="0"/>
              <a:t> </a:t>
            </a:r>
            <a:r>
              <a:rPr lang="en-US" sz="4000" i="1" dirty="0"/>
              <a:t>(as a </a:t>
            </a:r>
            <a:r>
              <a:rPr lang="en-US" sz="4000" i="1" dirty="0" smtClean="0"/>
              <a:t>type) </a:t>
            </a:r>
            <a:r>
              <a:rPr lang="en-US" sz="5400" b="1" dirty="0" smtClean="0"/>
              <a:t>uniquely reveals </a:t>
            </a:r>
            <a:r>
              <a:rPr lang="en-US" sz="5400" b="1" dirty="0" smtClean="0">
                <a:solidFill>
                  <a:srgbClr val="4C0000"/>
                </a:solidFill>
              </a:rPr>
              <a:t>Jesus</a:t>
            </a:r>
            <a:endParaRPr lang="en-US" sz="5400" b="1" dirty="0">
              <a:solidFill>
                <a:srgbClr val="4C0000"/>
              </a:solidFill>
            </a:endParaRPr>
          </a:p>
          <a:p>
            <a:pPr marL="914400" indent="-914400" algn="ctr"/>
            <a:r>
              <a:rPr lang="en-US" sz="5400" b="1" dirty="0"/>
              <a:t>as the innocent</a:t>
            </a:r>
          </a:p>
          <a:p>
            <a:pPr marL="914400" indent="-914400" algn="ctr"/>
            <a:r>
              <a:rPr lang="en-US" sz="5400" b="1" dirty="0"/>
              <a:t>Suffering Servant!</a:t>
            </a:r>
            <a:endParaRPr lang="en-US" sz="5400" dirty="0"/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685800" y="3721120"/>
            <a:ext cx="7772400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7543800" algn="r"/>
              </a:tabLst>
            </a:pPr>
            <a:r>
              <a:rPr lang="en-US" sz="3400" dirty="0" smtClean="0"/>
              <a:t>And </a:t>
            </a:r>
            <a:r>
              <a:rPr lang="en-US" sz="3400" dirty="0"/>
              <a:t>the </a:t>
            </a:r>
            <a:r>
              <a:rPr lang="en-US" sz="3400" cap="small" dirty="0"/>
              <a:t>Lord</a:t>
            </a:r>
            <a:r>
              <a:rPr lang="en-US" sz="3400" dirty="0"/>
              <a:t> said to Satan, </a:t>
            </a:r>
            <a:r>
              <a:rPr lang="en-US" sz="3400" dirty="0">
                <a:solidFill>
                  <a:srgbClr val="4C0000"/>
                </a:solidFill>
              </a:rPr>
              <a:t>“Have you considered my servant Job, that there is none like him on the earth, a blameless and upright man, who fears God and turns away from evil</a:t>
            </a:r>
            <a:r>
              <a:rPr lang="en-US" sz="3400" dirty="0" smtClean="0">
                <a:solidFill>
                  <a:srgbClr val="4C0000"/>
                </a:solidFill>
              </a:rPr>
              <a:t>?”</a:t>
            </a:r>
            <a:r>
              <a:rPr lang="en-US" sz="3400" dirty="0" smtClean="0"/>
              <a:t>	</a:t>
            </a:r>
            <a:r>
              <a:rPr lang="en-US" b="1" dirty="0" smtClean="0"/>
              <a:t>Job 1:8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492004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685800" y="762000"/>
            <a:ext cx="77724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indent="-914400" algn="ctr"/>
            <a:r>
              <a:rPr lang="en-US" sz="6000" b="1" dirty="0"/>
              <a:t>Prayer Difficulties?</a:t>
            </a:r>
            <a:endParaRPr lang="en-US" sz="6000" dirty="0"/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680545" y="1905000"/>
            <a:ext cx="7772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93738" indent="-693738">
              <a:tabLst>
                <a:tab pos="7551738" algn="r"/>
              </a:tabLst>
            </a:pPr>
            <a:r>
              <a:rPr lang="en-US" sz="4000" b="1" dirty="0"/>
              <a:t>1	How do I understand little faith and moving a mountain?	</a:t>
            </a:r>
            <a:r>
              <a:rPr lang="en-US" sz="2400" b="1" dirty="0"/>
              <a:t>Mt 17:14-21</a:t>
            </a:r>
            <a:endParaRPr lang="en-US" sz="4000" dirty="0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680545" y="3976584"/>
            <a:ext cx="7772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93738" indent="-693738">
              <a:tabLst>
                <a:tab pos="7551738" algn="r"/>
              </a:tabLst>
            </a:pPr>
            <a:r>
              <a:rPr lang="en-US" sz="4000" b="1" dirty="0"/>
              <a:t>2	How do I understand suffering and seemingly cursed circumstances?	</a:t>
            </a:r>
            <a:r>
              <a:rPr lang="en-US" sz="2400" b="1" dirty="0"/>
              <a:t>Job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68421524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723900" y="797510"/>
            <a:ext cx="769620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>
                <a:latin typeface="+mn-lt"/>
                <a:cs typeface="Arial" panose="020B0604020202020204" pitchFamily="34" charset="0"/>
              </a:rPr>
              <a:t>The relationship between </a:t>
            </a:r>
            <a:r>
              <a:rPr lang="en-US" sz="6000" b="1" u="sng" dirty="0">
                <a:uFill>
                  <a:solidFill>
                    <a:srgbClr val="4C0000"/>
                  </a:solidFill>
                </a:uFill>
                <a:latin typeface="+mn-lt"/>
                <a:cs typeface="Arial" panose="020B0604020202020204" pitchFamily="34" charset="0"/>
              </a:rPr>
              <a:t>faith</a:t>
            </a:r>
            <a:r>
              <a:rPr lang="en-US" sz="6000" b="1" dirty="0">
                <a:uFill>
                  <a:solidFill>
                    <a:srgbClr val="4C0000"/>
                  </a:solidFill>
                </a:uFill>
                <a:latin typeface="+mn-lt"/>
                <a:cs typeface="Arial" panose="020B0604020202020204" pitchFamily="34" charset="0"/>
              </a:rPr>
              <a:t> and </a:t>
            </a:r>
            <a:r>
              <a:rPr lang="en-US" sz="6000" b="1" u="sng" dirty="0">
                <a:uFill>
                  <a:solidFill>
                    <a:srgbClr val="4C0000"/>
                  </a:solidFill>
                </a:uFill>
                <a:latin typeface="+mn-lt"/>
                <a:cs typeface="Arial" panose="020B0604020202020204" pitchFamily="34" charset="0"/>
              </a:rPr>
              <a:t>answers</a:t>
            </a:r>
            <a:r>
              <a:rPr lang="en-US" sz="6000" b="1" dirty="0">
                <a:uFill>
                  <a:solidFill>
                    <a:srgbClr val="4C0000"/>
                  </a:solidFill>
                </a:uFill>
                <a:latin typeface="+mn-lt"/>
                <a:cs typeface="Arial" panose="020B0604020202020204" pitchFamily="34" charset="0"/>
              </a:rPr>
              <a:t> to </a:t>
            </a:r>
            <a:r>
              <a:rPr lang="en-US" sz="6000" b="1" u="sng" dirty="0">
                <a:uFill>
                  <a:solidFill>
                    <a:srgbClr val="4C0000"/>
                  </a:solidFill>
                </a:uFill>
                <a:latin typeface="+mn-lt"/>
                <a:cs typeface="Arial" panose="020B0604020202020204" pitchFamily="34" charset="0"/>
              </a:rPr>
              <a:t>prayer</a:t>
            </a:r>
            <a:r>
              <a:rPr lang="en-US" sz="6000" b="1" dirty="0">
                <a:latin typeface="+mn-lt"/>
                <a:cs typeface="Arial" panose="020B0604020202020204" pitchFamily="34" charset="0"/>
              </a:rPr>
              <a:t> is a difficult one to understand.</a:t>
            </a:r>
          </a:p>
          <a:p>
            <a:pPr algn="ctr"/>
            <a:r>
              <a:rPr lang="en-US" sz="3600" dirty="0">
                <a:latin typeface="+mn-lt"/>
                <a:cs typeface="Arial" panose="020B0604020202020204" pitchFamily="34" charset="0"/>
              </a:rPr>
              <a:t>Mt 17:14-21</a:t>
            </a:r>
          </a:p>
        </p:txBody>
      </p:sp>
      <p:sp>
        <p:nvSpPr>
          <p:cNvPr id="4" name="Explosion 1 6"/>
          <p:cNvSpPr/>
          <p:nvPr/>
        </p:nvSpPr>
        <p:spPr>
          <a:xfrm>
            <a:off x="1600200" y="586159"/>
            <a:ext cx="228600" cy="422702"/>
          </a:xfrm>
          <a:prstGeom prst="irregularSeal1">
            <a:avLst/>
          </a:prstGeom>
          <a:solidFill>
            <a:srgbClr val="80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9637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219200" y="2103060"/>
            <a:ext cx="752909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indent="-914400"/>
            <a:r>
              <a:rPr lang="en-US" sz="3600" b="1" dirty="0"/>
              <a:t>The disciples tried to cast the demon out</a:t>
            </a:r>
            <a:endParaRPr lang="en-US" sz="3600" dirty="0"/>
          </a:p>
          <a:p>
            <a:pPr marL="914400" indent="-914400"/>
            <a:r>
              <a:rPr lang="en-US" sz="3600" b="1" dirty="0"/>
              <a:t>The disciples were doing what Jesus with little faith</a:t>
            </a:r>
            <a:endParaRPr lang="en-US" sz="3600" dirty="0"/>
          </a:p>
          <a:p>
            <a:pPr marL="914400" indent="-914400"/>
            <a:r>
              <a:rPr lang="en-US" sz="3600" b="1" dirty="0"/>
              <a:t>God the Father wanted the boy to be free</a:t>
            </a:r>
            <a:endParaRPr lang="en-US" sz="3600" dirty="0"/>
          </a:p>
          <a:p>
            <a:pPr marL="914400" indent="-914400"/>
            <a:r>
              <a:rPr lang="en-US" sz="3600" b="1" dirty="0"/>
              <a:t>The faith of a miniscule mustard seed will move a mountain</a:t>
            </a:r>
            <a:r>
              <a:rPr lang="en-US" sz="3600" dirty="0"/>
              <a:t> 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0" y="381000"/>
            <a:ext cx="9144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indent="-914400" algn="ctr"/>
            <a:r>
              <a:rPr lang="en-US" sz="4800" b="1" dirty="0">
                <a:solidFill>
                  <a:srgbClr val="4C0000"/>
                </a:solidFill>
              </a:rPr>
              <a:t>“Why could we not</a:t>
            </a:r>
          </a:p>
          <a:p>
            <a:pPr marL="914400" indent="-914400" algn="ctr"/>
            <a:r>
              <a:rPr lang="en-US" sz="4800" b="1" dirty="0">
                <a:solidFill>
                  <a:srgbClr val="4C0000"/>
                </a:solidFill>
              </a:rPr>
              <a:t>drive it out?”</a:t>
            </a:r>
            <a:endParaRPr lang="en-US" sz="4800" dirty="0">
              <a:solidFill>
                <a:srgbClr val="4C0000"/>
              </a:solidFill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838200" y="2362200"/>
            <a:ext cx="152400" cy="76200"/>
          </a:xfrm>
          <a:prstGeom prst="flowChartConnector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lowchart: Connector 7"/>
          <p:cNvSpPr/>
          <p:nvPr/>
        </p:nvSpPr>
        <p:spPr>
          <a:xfrm>
            <a:off x="838200" y="3454400"/>
            <a:ext cx="152400" cy="76200"/>
          </a:xfrm>
          <a:prstGeom prst="flowChartConnector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Connector 9"/>
          <p:cNvSpPr/>
          <p:nvPr/>
        </p:nvSpPr>
        <p:spPr>
          <a:xfrm>
            <a:off x="838200" y="4546600"/>
            <a:ext cx="152400" cy="76200"/>
          </a:xfrm>
          <a:prstGeom prst="flowChartConnector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lowchart: Connector 10"/>
          <p:cNvSpPr/>
          <p:nvPr/>
        </p:nvSpPr>
        <p:spPr>
          <a:xfrm>
            <a:off x="838200" y="5638800"/>
            <a:ext cx="152400" cy="76200"/>
          </a:xfrm>
          <a:prstGeom prst="flowChartConnector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456289"/>
      </p:ext>
    </p:extLst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723900" y="797510"/>
            <a:ext cx="769620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>
                <a:latin typeface="+mn-lt"/>
                <a:cs typeface="Arial" panose="020B0604020202020204" pitchFamily="34" charset="0"/>
              </a:rPr>
              <a:t>How do I approach</a:t>
            </a:r>
          </a:p>
          <a:p>
            <a:pPr algn="ctr"/>
            <a:r>
              <a:rPr lang="en-US" sz="6000" b="1" dirty="0">
                <a:latin typeface="+mn-lt"/>
                <a:cs typeface="Arial" panose="020B0604020202020204" pitchFamily="34" charset="0"/>
              </a:rPr>
              <a:t>God when everything</a:t>
            </a:r>
          </a:p>
          <a:p>
            <a:pPr algn="ctr"/>
            <a:r>
              <a:rPr lang="en-US" sz="6000" b="1" dirty="0">
                <a:latin typeface="+mn-lt"/>
                <a:cs typeface="Arial" panose="020B0604020202020204" pitchFamily="34" charset="0"/>
              </a:rPr>
              <a:t>I touch seems to be cursed and I am </a:t>
            </a:r>
            <a:r>
              <a:rPr lang="en-US" sz="6000" b="1" u="sng" dirty="0">
                <a:uFill>
                  <a:solidFill>
                    <a:srgbClr val="4C0000"/>
                  </a:solidFill>
                </a:uFill>
                <a:latin typeface="+mn-lt"/>
                <a:cs typeface="Arial" panose="020B0604020202020204" pitchFamily="34" charset="0"/>
              </a:rPr>
              <a:t>blameless</a:t>
            </a:r>
            <a:r>
              <a:rPr lang="en-US" sz="6000" b="1" dirty="0">
                <a:latin typeface="+mn-lt"/>
                <a:cs typeface="Arial" panose="020B0604020202020204" pitchFamily="34" charset="0"/>
              </a:rPr>
              <a:t>?</a:t>
            </a:r>
          </a:p>
          <a:p>
            <a:pPr algn="ctr"/>
            <a:r>
              <a:rPr lang="en-US" sz="3600" dirty="0">
                <a:latin typeface="+mn-lt"/>
                <a:cs typeface="Arial" panose="020B0604020202020204" pitchFamily="34" charset="0"/>
              </a:rPr>
              <a:t>Job 31</a:t>
            </a:r>
          </a:p>
        </p:txBody>
      </p:sp>
      <p:sp>
        <p:nvSpPr>
          <p:cNvPr id="4" name="Explosion 1 6"/>
          <p:cNvSpPr/>
          <p:nvPr/>
        </p:nvSpPr>
        <p:spPr>
          <a:xfrm>
            <a:off x="1295400" y="586159"/>
            <a:ext cx="228600" cy="422702"/>
          </a:xfrm>
          <a:prstGeom prst="irregularSeal1">
            <a:avLst/>
          </a:prstGeom>
          <a:solidFill>
            <a:srgbClr val="80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09510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8393" y="2743200"/>
            <a:ext cx="91440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indent="-914400" algn="ctr"/>
            <a:r>
              <a:rPr lang="en-US" sz="6000" dirty="0"/>
              <a:t>There is a God</a:t>
            </a:r>
          </a:p>
          <a:p>
            <a:pPr marL="914400" indent="-914400" algn="ctr"/>
            <a:r>
              <a:rPr lang="en-US" sz="6000" dirty="0"/>
              <a:t>and He judges all</a:t>
            </a:r>
          </a:p>
          <a:p>
            <a:pPr marL="914400" indent="-914400" algn="ctr"/>
            <a:r>
              <a:rPr lang="en-US" sz="6000" dirty="0"/>
              <a:t>according to the heart!</a:t>
            </a: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0" y="762000"/>
            <a:ext cx="9144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indent="-914400" algn="ctr"/>
            <a:r>
              <a:rPr lang="en-US" sz="6000" b="1" i="1" dirty="0">
                <a:solidFill>
                  <a:srgbClr val="003300"/>
                </a:solidFill>
              </a:rPr>
              <a:t>I examine my heart!</a:t>
            </a:r>
            <a:endParaRPr lang="en-US" sz="6000" i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412534"/>
      </p:ext>
    </p:extLst>
  </p:cSld>
  <p:clrMapOvr>
    <a:masterClrMapping/>
  </p:clrMapOvr>
  <p:transition spd="slow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295400" y="1828800"/>
            <a:ext cx="7529098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indent="-914400"/>
            <a:r>
              <a:rPr lang="en-US" sz="3600" b="1" dirty="0"/>
              <a:t>Lust</a:t>
            </a:r>
          </a:p>
          <a:p>
            <a:pPr marL="914400" indent="-914400"/>
            <a:endParaRPr lang="en-US" sz="800" dirty="0"/>
          </a:p>
          <a:p>
            <a:pPr marL="914400" indent="-914400"/>
            <a:r>
              <a:rPr lang="en-US" sz="3600" b="1" dirty="0"/>
              <a:t>Sex, race, and class</a:t>
            </a:r>
          </a:p>
          <a:p>
            <a:pPr marL="914400" indent="-914400"/>
            <a:endParaRPr lang="en-US" sz="800" dirty="0"/>
          </a:p>
          <a:p>
            <a:pPr marL="914400" indent="-914400"/>
            <a:r>
              <a:rPr lang="en-US" sz="3600" b="1" dirty="0"/>
              <a:t>Those in need: orphans, widows, and impoverished</a:t>
            </a:r>
          </a:p>
          <a:p>
            <a:pPr marL="914400" indent="-914400"/>
            <a:endParaRPr lang="en-US" sz="800" dirty="0"/>
          </a:p>
          <a:p>
            <a:pPr marL="914400" indent="-914400"/>
            <a:r>
              <a:rPr lang="en-US" sz="3600" b="1" dirty="0"/>
              <a:t>Enemies and Strangers</a:t>
            </a:r>
          </a:p>
          <a:p>
            <a:pPr marL="914400" indent="-914400"/>
            <a:endParaRPr lang="en-US" sz="800" b="1" dirty="0"/>
          </a:p>
          <a:p>
            <a:pPr marL="914400" indent="-914400"/>
            <a:r>
              <a:rPr lang="en-US" sz="3600" b="1" dirty="0"/>
              <a:t>Ungodly Supernatural Activity</a:t>
            </a:r>
            <a:endParaRPr lang="en-US" sz="3600" dirty="0"/>
          </a:p>
        </p:txBody>
      </p:sp>
      <p:sp>
        <p:nvSpPr>
          <p:cNvPr id="6" name="Flowchart: Connector 5"/>
          <p:cNvSpPr/>
          <p:nvPr/>
        </p:nvSpPr>
        <p:spPr>
          <a:xfrm>
            <a:off x="838200" y="2134038"/>
            <a:ext cx="152400" cy="76200"/>
          </a:xfrm>
          <a:prstGeom prst="flowChartConnector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lowchart: Connector 7"/>
          <p:cNvSpPr/>
          <p:nvPr/>
        </p:nvSpPr>
        <p:spPr>
          <a:xfrm>
            <a:off x="838200" y="3454400"/>
            <a:ext cx="152400" cy="76200"/>
          </a:xfrm>
          <a:prstGeom prst="flowChartConnector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Connector 9"/>
          <p:cNvSpPr/>
          <p:nvPr/>
        </p:nvSpPr>
        <p:spPr>
          <a:xfrm>
            <a:off x="838200" y="4679731"/>
            <a:ext cx="152400" cy="76200"/>
          </a:xfrm>
          <a:prstGeom prst="flowChartConnector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lowchart: Connector 10"/>
          <p:cNvSpPr/>
          <p:nvPr/>
        </p:nvSpPr>
        <p:spPr>
          <a:xfrm>
            <a:off x="838200" y="5334000"/>
            <a:ext cx="152400" cy="76200"/>
          </a:xfrm>
          <a:prstGeom prst="flowChartConnector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533400" y="340699"/>
            <a:ext cx="8077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4000" b="1" dirty="0">
                <a:solidFill>
                  <a:srgbClr val="4C0000"/>
                </a:solidFill>
              </a:rPr>
              <a:t>Reflect on your heart’s actions regarding:</a:t>
            </a:r>
            <a:endParaRPr lang="en-US" sz="4000" dirty="0">
              <a:solidFill>
                <a:srgbClr val="4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50499"/>
      </p:ext>
    </p:extLst>
  </p:cSld>
  <p:clrMapOvr>
    <a:masterClrMapping/>
  </p:clrMapOvr>
  <p:transition spd="slow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533400" y="340699"/>
            <a:ext cx="80772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indent="-914400" algn="ctr"/>
            <a:r>
              <a:rPr lang="en-US" sz="4000" b="1" dirty="0">
                <a:solidFill>
                  <a:srgbClr val="4C0000"/>
                </a:solidFill>
              </a:rPr>
              <a:t>“Forgive us our trespasses as we forgive those who trespass against us”</a:t>
            </a:r>
            <a:endParaRPr lang="en-US" sz="4000" dirty="0">
              <a:solidFill>
                <a:srgbClr val="4C0000"/>
              </a:solidFill>
            </a:endParaRP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-34159" y="3038969"/>
            <a:ext cx="890069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indent="-914400" algn="ctr"/>
            <a:r>
              <a:rPr lang="en-US" sz="4800" b="1" dirty="0"/>
              <a:t>Receive and Breathe</a:t>
            </a:r>
          </a:p>
          <a:p>
            <a:pPr marL="914400" indent="-914400" algn="ctr"/>
            <a:r>
              <a:rPr lang="en-US" sz="4800" b="1" dirty="0"/>
              <a:t>Forgiveness!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907840628"/>
      </p:ext>
    </p:extLst>
  </p:cSld>
  <p:clrMapOvr>
    <a:masterClrMapping/>
  </p:clrMapOvr>
  <p:transition spd="slow"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0" y="4267200"/>
            <a:ext cx="9144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indent="-914400" algn="ctr"/>
            <a:r>
              <a:rPr lang="en-US" sz="6000" dirty="0"/>
              <a:t>I love (serve) God</a:t>
            </a:r>
          </a:p>
          <a:p>
            <a:pPr marL="914400" indent="-914400" algn="ctr"/>
            <a:r>
              <a:rPr lang="en-US" sz="6000" dirty="0"/>
              <a:t>no matter what!</a:t>
            </a: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0" y="762000"/>
            <a:ext cx="9144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indent="-914400" algn="ctr"/>
            <a:r>
              <a:rPr lang="en-US" sz="6000" b="1" i="1" dirty="0">
                <a:solidFill>
                  <a:srgbClr val="003300"/>
                </a:solidFill>
              </a:rPr>
              <a:t>I examine my</a:t>
            </a:r>
          </a:p>
          <a:p>
            <a:pPr marL="914400" indent="-914400" algn="ctr"/>
            <a:r>
              <a:rPr lang="en-US" sz="6000" b="1" i="1" dirty="0">
                <a:solidFill>
                  <a:srgbClr val="003300"/>
                </a:solidFill>
              </a:rPr>
              <a:t>motives and trust!</a:t>
            </a:r>
            <a:endParaRPr lang="en-US" sz="6000" i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234180"/>
      </p:ext>
    </p:extLst>
  </p:cSld>
  <p:clrMapOvr>
    <a:masterClrMapping/>
  </p:clrMapOvr>
  <p:transition spd="slow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723900" y="1073539"/>
            <a:ext cx="7696200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u="sng" dirty="0">
                <a:uFill>
                  <a:solidFill>
                    <a:srgbClr val="4C0000"/>
                  </a:solidFill>
                </a:uFill>
                <a:latin typeface="+mn-lt"/>
                <a:cs typeface="Arial" panose="020B0604020202020204" pitchFamily="34" charset="0"/>
              </a:rPr>
              <a:t>Loving</a:t>
            </a:r>
            <a:r>
              <a:rPr lang="en-US" sz="6000" b="1" dirty="0">
                <a:uFill>
                  <a:solidFill>
                    <a:srgbClr val="4C0000"/>
                  </a:solidFill>
                </a:uFill>
                <a:latin typeface="+mn-lt"/>
                <a:cs typeface="Arial" panose="020B0604020202020204" pitchFamily="34" charset="0"/>
              </a:rPr>
              <a:t> God means </a:t>
            </a:r>
            <a:r>
              <a:rPr lang="en-US" sz="6000" b="1" u="sng" dirty="0">
                <a:uFill>
                  <a:solidFill>
                    <a:srgbClr val="4C0000"/>
                  </a:solidFill>
                </a:uFill>
                <a:latin typeface="+mn-lt"/>
                <a:cs typeface="Arial" panose="020B0604020202020204" pitchFamily="34" charset="0"/>
              </a:rPr>
              <a:t>understanding</a:t>
            </a:r>
            <a:r>
              <a:rPr lang="en-US" sz="6000" b="1" dirty="0">
                <a:uFill>
                  <a:solidFill>
                    <a:srgbClr val="4C0000"/>
                  </a:solidFill>
                </a:uFill>
                <a:latin typeface="+mn-lt"/>
                <a:cs typeface="Arial" panose="020B0604020202020204" pitchFamily="34" charset="0"/>
              </a:rPr>
              <a:t> </a:t>
            </a:r>
            <a:r>
              <a:rPr lang="en-US" sz="6000" b="1" u="sng" dirty="0">
                <a:uFill>
                  <a:solidFill>
                    <a:srgbClr val="4C0000"/>
                  </a:solidFill>
                </a:uFill>
                <a:latin typeface="+mn-lt"/>
                <a:cs typeface="Arial" panose="020B0604020202020204" pitchFamily="34" charset="0"/>
              </a:rPr>
              <a:t>Jesus’</a:t>
            </a:r>
            <a:r>
              <a:rPr lang="en-US" sz="6000" b="1" dirty="0">
                <a:uFill>
                  <a:solidFill>
                    <a:srgbClr val="4C0000"/>
                  </a:solidFill>
                </a:uFill>
                <a:latin typeface="+mn-lt"/>
                <a:cs typeface="Arial" panose="020B0604020202020204" pitchFamily="34" charset="0"/>
              </a:rPr>
              <a:t> </a:t>
            </a:r>
            <a:r>
              <a:rPr lang="en-US" sz="6000" b="1" u="sng" dirty="0">
                <a:uFill>
                  <a:solidFill>
                    <a:srgbClr val="4C0000"/>
                  </a:solidFill>
                </a:uFill>
                <a:latin typeface="+mn-lt"/>
                <a:cs typeface="Arial" panose="020B0604020202020204" pitchFamily="34" charset="0"/>
              </a:rPr>
              <a:t>subservience</a:t>
            </a:r>
            <a:r>
              <a:rPr lang="en-US" sz="6000" b="1" dirty="0">
                <a:uFill>
                  <a:solidFill>
                    <a:srgbClr val="4C0000"/>
                  </a:solidFill>
                </a:uFill>
                <a:latin typeface="+mn-lt"/>
                <a:cs typeface="Arial" panose="020B0604020202020204" pitchFamily="34" charset="0"/>
              </a:rPr>
              <a:t> and ultimately His </a:t>
            </a:r>
            <a:r>
              <a:rPr lang="en-US" sz="6000" b="1" u="sng" dirty="0">
                <a:uFill>
                  <a:solidFill>
                    <a:srgbClr val="4C0000"/>
                  </a:solidFill>
                </a:uFill>
                <a:latin typeface="+mn-lt"/>
                <a:cs typeface="Arial" panose="020B0604020202020204" pitchFamily="34" charset="0"/>
              </a:rPr>
              <a:t>suffering</a:t>
            </a:r>
            <a:r>
              <a:rPr lang="en-US" sz="6000" b="1" dirty="0">
                <a:latin typeface="+mn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Explosion 1 6"/>
          <p:cNvSpPr/>
          <p:nvPr/>
        </p:nvSpPr>
        <p:spPr>
          <a:xfrm>
            <a:off x="1295400" y="862188"/>
            <a:ext cx="228600" cy="422702"/>
          </a:xfrm>
          <a:prstGeom prst="irregularSeal1">
            <a:avLst/>
          </a:prstGeom>
          <a:solidFill>
            <a:srgbClr val="80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9517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548102" y="1166842"/>
            <a:ext cx="80477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7551738" algn="r"/>
              </a:tabLst>
            </a:pPr>
            <a:r>
              <a:rPr lang="en-US" sz="3600" dirty="0"/>
              <a:t>Do nothing from selfish ambition or conceit, but in humility count others more significant than yourselves. </a:t>
            </a:r>
            <a:r>
              <a:rPr lang="en-US" sz="3600" b="1" baseline="30000" dirty="0"/>
              <a:t>4 </a:t>
            </a:r>
            <a:r>
              <a:rPr lang="en-US" sz="3600" dirty="0"/>
              <a:t>Let each of you look not only to his own interests, but also to the interests of others. </a:t>
            </a:r>
            <a:r>
              <a:rPr lang="en-US" sz="3600" b="1" baseline="30000" dirty="0"/>
              <a:t>5 </a:t>
            </a:r>
            <a:r>
              <a:rPr lang="en-US" sz="3600" dirty="0"/>
              <a:t>Have this mind among yourselves, which is yours in Christ Jesus,	</a:t>
            </a:r>
            <a:r>
              <a:rPr lang="en-US" b="1" dirty="0"/>
              <a:t>Phil 2:3-5</a:t>
            </a:r>
            <a:endParaRPr lang="en-US" dirty="0"/>
          </a:p>
        </p:txBody>
      </p:sp>
      <p:sp>
        <p:nvSpPr>
          <p:cNvPr id="2" name="Rectangle: Rounded Corners 1"/>
          <p:cNvSpPr/>
          <p:nvPr/>
        </p:nvSpPr>
        <p:spPr>
          <a:xfrm>
            <a:off x="5562600" y="3429000"/>
            <a:ext cx="1828800" cy="5334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080745"/>
      </p:ext>
    </p:extLst>
  </p:cSld>
  <p:clrMapOvr>
    <a:masterClrMapping/>
  </p:clrMapOvr>
  <p:transition spd="slow"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548102" y="990600"/>
            <a:ext cx="8047796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7551738" algn="r"/>
              </a:tabLst>
            </a:pPr>
            <a:r>
              <a:rPr lang="en-US" sz="3600" dirty="0"/>
              <a:t>who, though he was in the form of God, did not count equality with God a thing to be grasped, </a:t>
            </a:r>
            <a:r>
              <a:rPr lang="en-US" sz="3600" b="1" baseline="30000" dirty="0"/>
              <a:t>7 </a:t>
            </a:r>
            <a:r>
              <a:rPr lang="en-US" sz="3600" dirty="0"/>
              <a:t>but emptied himself, by taking the form of a servant, being born in the likeness of men. </a:t>
            </a:r>
            <a:r>
              <a:rPr lang="en-US" sz="3600" b="1" baseline="30000" dirty="0"/>
              <a:t>8 </a:t>
            </a:r>
            <a:r>
              <a:rPr lang="en-US" sz="3600" dirty="0"/>
              <a:t>And being </a:t>
            </a:r>
            <a:r>
              <a:rPr lang="en-US" sz="3600" dirty="0" err="1"/>
              <a:t>fou</a:t>
            </a:r>
            <a:r>
              <a:rPr lang="en-US" sz="3600" dirty="0"/>
              <a:t> in human form, he humbled himself by becoming obedient to the point of death, even death on a cross.	</a:t>
            </a:r>
            <a:r>
              <a:rPr lang="en-US" b="1" dirty="0"/>
              <a:t>Phil 2:6-8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609600" y="5410200"/>
            <a:ext cx="5943600" cy="0"/>
          </a:xfrm>
          <a:prstGeom prst="line">
            <a:avLst/>
          </a:prstGeom>
          <a:ln w="508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785040"/>
      </p:ext>
    </p:extLst>
  </p:cSld>
  <p:clrMapOvr>
    <a:masterClrMapping/>
  </p:clrMapOvr>
  <p:transition spd="slow"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845551" y="1536174"/>
            <a:ext cx="745289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>
                <a:latin typeface="+mn-lt"/>
                <a:cs typeface="Arial" panose="020B0604020202020204" pitchFamily="34" charset="0"/>
              </a:rPr>
              <a:t>Christ Jesus’ humility, suffering, and sacrifice requires my _____________!</a:t>
            </a:r>
            <a:endParaRPr lang="en-US" sz="6000" b="1" dirty="0">
              <a:solidFill>
                <a:srgbClr val="00B0F0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524319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276752</TotalTime>
  <Words>563</Words>
  <Application>Microsoft Office PowerPoint</Application>
  <PresentationFormat>On-screen Show (4:3)</PresentationFormat>
  <Paragraphs>72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Bradley Hand ITC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Time has Come Luke 1  GOD MOVES IN TIME</dc:title>
  <dc:creator>Administrator</dc:creator>
  <cp:lastModifiedBy>Dale Rintelmam</cp:lastModifiedBy>
  <cp:revision>1226</cp:revision>
  <cp:lastPrinted>2016-04-24T13:28:13Z</cp:lastPrinted>
  <dcterms:created xsi:type="dcterms:W3CDTF">2008-12-13T16:37:50Z</dcterms:created>
  <dcterms:modified xsi:type="dcterms:W3CDTF">2017-03-12T13:46:54Z</dcterms:modified>
</cp:coreProperties>
</file>