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17"/>
  </p:notesMasterIdLst>
  <p:handoutMasterIdLst>
    <p:handoutMasterId r:id="rId18"/>
  </p:handoutMasterIdLst>
  <p:sldIdLst>
    <p:sldId id="5150" r:id="rId2"/>
    <p:sldId id="5194" r:id="rId3"/>
    <p:sldId id="5198" r:id="rId4"/>
    <p:sldId id="5197" r:id="rId5"/>
    <p:sldId id="5132" r:id="rId6"/>
    <p:sldId id="5200" r:id="rId7"/>
    <p:sldId id="5203" r:id="rId8"/>
    <p:sldId id="5199" r:id="rId9"/>
    <p:sldId id="5204" r:id="rId10"/>
    <p:sldId id="5195" r:id="rId11"/>
    <p:sldId id="5211" r:id="rId12"/>
    <p:sldId id="5207" r:id="rId13"/>
    <p:sldId id="5212" r:id="rId14"/>
    <p:sldId id="5177" r:id="rId15"/>
    <p:sldId id="5213" r:id="rId1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1236"/>
    <a:srgbClr val="800000"/>
    <a:srgbClr val="140A52"/>
    <a:srgbClr val="003300"/>
    <a:srgbClr val="4C0000"/>
    <a:srgbClr val="CC0000"/>
    <a:srgbClr val="200F51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3" autoAdjust="0"/>
    <p:restoredTop sz="93969" autoAdjust="0"/>
  </p:normalViewPr>
  <p:slideViewPr>
    <p:cSldViewPr showGuides="1">
      <p:cViewPr varScale="1">
        <p:scale>
          <a:sx n="69" d="100"/>
          <a:sy n="69" d="100"/>
        </p:scale>
        <p:origin x="11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48" d="100"/>
          <a:sy n="48" d="100"/>
        </p:scale>
        <p:origin x="-558" y="-11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E3DCCF-9315-40EC-AB5D-258771C66C6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342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E3DCCF-9315-40EC-AB5D-258771C66C6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13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D1378E87-1DF9-48B0-BB16-311CD7686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554" y="466578"/>
            <a:ext cx="8354891" cy="9304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3030538" algn="l"/>
              </a:tabLst>
              <a:defRPr/>
            </a:pPr>
            <a:r>
              <a:rPr kumimoji="0" lang="en-US" altLang="en-US" sz="4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Risen</a:t>
            </a:r>
            <a:endParaRPr kumimoji="0" lang="en-US" altLang="en-US" sz="47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1CA49CA-6720-4196-A778-EC52FCD5E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2988994"/>
            <a:ext cx="8622615" cy="30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18133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8B6632-2D74-4972-9470-34619412A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35845"/>
            <a:ext cx="83058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780338" algn="r"/>
              </a:tabLst>
            </a:pPr>
            <a:r>
              <a:rPr lang="en-US" sz="3600" dirty="0"/>
              <a:t>The Passover of the Jews was at hand, and Jesus went up to Jerusalem. </a:t>
            </a:r>
            <a:r>
              <a:rPr lang="en-US" sz="3600" b="1" baseline="30000" dirty="0"/>
              <a:t>14 </a:t>
            </a:r>
            <a:r>
              <a:rPr lang="en-US" sz="3600" dirty="0"/>
              <a:t>In the temple he found those who were selling oxen and sheep and pigeons, and the money-changers sitting there. </a:t>
            </a:r>
            <a:r>
              <a:rPr lang="en-US" sz="3600" b="1" baseline="30000" dirty="0"/>
              <a:t>15 </a:t>
            </a:r>
            <a:r>
              <a:rPr lang="en-US" sz="3600" dirty="0"/>
              <a:t>And making a whip of cords, he drove them all out of the temple, with the sheep and oxen. And he poured out the coins of the money-changers and overturned their tables.</a:t>
            </a:r>
            <a:r>
              <a:rPr lang="en-US" sz="3400" dirty="0"/>
              <a:t>	</a:t>
            </a:r>
            <a:r>
              <a:rPr lang="en-US" sz="2400" b="1" dirty="0"/>
              <a:t>Jn 2:13-15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04894676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8B6632-2D74-4972-9470-34619412A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35845"/>
            <a:ext cx="83058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/>
              <a:t>And he told those who sold the pigeons, “Take these things away; do not make my Father’s house a house of trade.” </a:t>
            </a:r>
            <a:r>
              <a:rPr lang="en-US" sz="3600" b="1" baseline="30000" dirty="0"/>
              <a:t>17 </a:t>
            </a:r>
            <a:r>
              <a:rPr lang="en-US" sz="3600" dirty="0"/>
              <a:t>His disciples remembered that it was written, “Zeal for your house will consume me.” </a:t>
            </a:r>
          </a:p>
          <a:p>
            <a:pPr>
              <a:tabLst>
                <a:tab pos="7780338" algn="r"/>
              </a:tabLst>
            </a:pPr>
            <a:r>
              <a:rPr lang="en-US" sz="3600" b="1" baseline="30000" dirty="0"/>
              <a:t>18 </a:t>
            </a:r>
            <a:r>
              <a:rPr lang="en-US" sz="3600" dirty="0"/>
              <a:t>So the Jews said to him, “What sign do you show us for doing these things?” </a:t>
            </a:r>
            <a:r>
              <a:rPr lang="en-US" sz="3600" b="1" baseline="30000" dirty="0"/>
              <a:t>19 </a:t>
            </a:r>
            <a:r>
              <a:rPr lang="en-US" sz="3600" dirty="0"/>
              <a:t>Jesus answered them, “Destroy this temple, and in three days I will raise it up.” 	</a:t>
            </a:r>
            <a:r>
              <a:rPr lang="en-US" sz="2400" b="1" dirty="0"/>
              <a:t>Jn 2:16-19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8590917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8B6632-2D74-4972-9470-34619412A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766732"/>
            <a:ext cx="81153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780338" algn="r"/>
              </a:tabLst>
            </a:pPr>
            <a:r>
              <a:rPr lang="en-US" sz="3600" dirty="0"/>
              <a:t>The Jews then said, “It has taken forty-six years to build this temple, and will you raise it up in three days?” </a:t>
            </a:r>
            <a:r>
              <a:rPr lang="en-US" sz="3600" b="1" baseline="30000" dirty="0"/>
              <a:t>21 </a:t>
            </a:r>
            <a:r>
              <a:rPr lang="en-US" sz="3600" dirty="0"/>
              <a:t>But he was speaking about the temple of his body. </a:t>
            </a:r>
            <a:r>
              <a:rPr lang="en-US" sz="3600" b="1" baseline="30000" dirty="0"/>
              <a:t>22 </a:t>
            </a:r>
            <a:r>
              <a:rPr lang="en-US" sz="3600" dirty="0"/>
              <a:t>When therefore he was raised from the dead, his disciples remembered that he had said this, and they believed the Scripture and the word that Jesus had spoken.	</a:t>
            </a:r>
            <a:r>
              <a:rPr lang="en-US" sz="2400" b="1" dirty="0"/>
              <a:t>Jn 2:20-22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4356115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43C91E2B-AD2D-4C60-891F-EE0F072AA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229" y="598820"/>
            <a:ext cx="8077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Jesus was raised by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Jesus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70FFBC-6CD6-4ED0-9911-3B5EAF1A4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083" y="3733800"/>
            <a:ext cx="8305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780338" algn="r"/>
              </a:tabLst>
            </a:pPr>
            <a:r>
              <a:rPr lang="en-US" sz="3600" dirty="0"/>
              <a:t>Jesus answered them, “Destroy this temple, and in three days I will raise it up.” 	</a:t>
            </a:r>
            <a:r>
              <a:rPr lang="en-US" sz="2400" b="1" dirty="0"/>
              <a:t>Jn 2:16-19</a:t>
            </a:r>
            <a:endParaRPr lang="en-US" sz="24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8521623-FD51-4621-A0B1-462EA179835B}"/>
              </a:ext>
            </a:extLst>
          </p:cNvPr>
          <p:cNvSpPr/>
          <p:nvPr/>
        </p:nvSpPr>
        <p:spPr>
          <a:xfrm>
            <a:off x="5715000" y="4343400"/>
            <a:ext cx="533400" cy="533400"/>
          </a:xfrm>
          <a:prstGeom prst="ellipse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0945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43C91E2B-AD2D-4C60-891F-EE0F072AA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229" y="598820"/>
            <a:ext cx="8077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Jesus was raised by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God, the Father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70FFBC-6CD6-4ED0-9911-3B5EAF1A4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083" y="3733800"/>
            <a:ext cx="8305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/>
              <a:t>Paul, an apostle—not from men nor through man, but through Jesus Christ and God the Father, who raised him from the dead— </a:t>
            </a:r>
          </a:p>
          <a:p>
            <a:pPr>
              <a:tabLst>
                <a:tab pos="7780338" algn="r"/>
              </a:tabLst>
            </a:pPr>
            <a:r>
              <a:rPr lang="en-US" sz="3600" dirty="0"/>
              <a:t>	</a:t>
            </a:r>
            <a:r>
              <a:rPr lang="en-US" sz="2400" b="1" dirty="0"/>
              <a:t>Gal 1:1</a:t>
            </a:r>
            <a:endParaRPr lang="en-US" sz="24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C9625C-911B-4E40-8B3A-11BFBDD620D4}"/>
              </a:ext>
            </a:extLst>
          </p:cNvPr>
          <p:cNvSpPr/>
          <p:nvPr/>
        </p:nvSpPr>
        <p:spPr>
          <a:xfrm>
            <a:off x="1524000" y="4876800"/>
            <a:ext cx="32004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5062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43C91E2B-AD2D-4C60-891F-EE0F072AA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898" y="289587"/>
            <a:ext cx="847810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5600" b="1" dirty="0">
                <a:uFill>
                  <a:solidFill>
                    <a:srgbClr val="3E0000"/>
                  </a:solidFill>
                </a:uFill>
              </a:rPr>
              <a:t>Jesus was raised by the power of </a:t>
            </a:r>
            <a:r>
              <a:rPr lang="en-US" sz="5600" b="1" u="sng" dirty="0">
                <a:uFill>
                  <a:solidFill>
                    <a:srgbClr val="3E0000"/>
                  </a:solidFill>
                </a:uFill>
              </a:rPr>
              <a:t>The Spirit</a:t>
            </a:r>
            <a:r>
              <a:rPr lang="en-US" sz="5600" b="1" dirty="0">
                <a:uFill>
                  <a:solidFill>
                    <a:srgbClr val="3E0000"/>
                  </a:solidFill>
                </a:uFill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70FFBC-6CD6-4ED0-9911-3B5EAF1A4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2667000"/>
            <a:ext cx="8305800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772400" algn="r"/>
              </a:tabLst>
            </a:pPr>
            <a:r>
              <a:rPr lang="en-US" sz="3400" dirty="0"/>
              <a:t>that the God of our Lord Jesus Christ..., may give you the Spirit...  </a:t>
            </a:r>
            <a:r>
              <a:rPr lang="en-US" sz="3400" b="1" baseline="30000" dirty="0"/>
              <a:t>19 </a:t>
            </a:r>
            <a:r>
              <a:rPr lang="en-US" sz="3400" dirty="0"/>
              <a:t>and what is the immeasurable greatness of his power toward us who believe, according to the working of his great might </a:t>
            </a:r>
            <a:r>
              <a:rPr lang="en-US" sz="3400" b="1" baseline="30000" dirty="0"/>
              <a:t>20 </a:t>
            </a:r>
            <a:r>
              <a:rPr lang="en-US" sz="3400" dirty="0"/>
              <a:t>that he worked in Christ when he raised him from the dead... 	</a:t>
            </a:r>
            <a:r>
              <a:rPr lang="en-US" sz="2400" b="1" dirty="0"/>
              <a:t>Eph 1:17-20abv</a:t>
            </a:r>
            <a:endParaRPr lang="en-US" sz="24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C9625C-911B-4E40-8B3A-11BFBDD620D4}"/>
              </a:ext>
            </a:extLst>
          </p:cNvPr>
          <p:cNvSpPr/>
          <p:nvPr/>
        </p:nvSpPr>
        <p:spPr>
          <a:xfrm>
            <a:off x="3124200" y="3276600"/>
            <a:ext cx="20574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BF9C07E-958E-4D7D-9918-FC45D4FFCD11}"/>
              </a:ext>
            </a:extLst>
          </p:cNvPr>
          <p:cNvSpPr/>
          <p:nvPr/>
        </p:nvSpPr>
        <p:spPr>
          <a:xfrm>
            <a:off x="6477000" y="3810000"/>
            <a:ext cx="20574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1D057A0-D217-4796-8155-00D70470C080}"/>
              </a:ext>
            </a:extLst>
          </p:cNvPr>
          <p:cNvSpPr/>
          <p:nvPr/>
        </p:nvSpPr>
        <p:spPr>
          <a:xfrm>
            <a:off x="3200400" y="4864477"/>
            <a:ext cx="22860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B74C5F8-A1D3-43CB-84F9-2A46AF7FB1D8}"/>
              </a:ext>
            </a:extLst>
          </p:cNvPr>
          <p:cNvCxnSpPr>
            <a:cxnSpLocks/>
          </p:cNvCxnSpPr>
          <p:nvPr/>
        </p:nvCxnSpPr>
        <p:spPr>
          <a:xfrm>
            <a:off x="533400" y="5791200"/>
            <a:ext cx="80010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B5AC46D-4D3C-4E74-91E4-3CADC9BBEC98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6764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9717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43C91E2B-AD2D-4C60-891F-EE0F072AA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057400"/>
            <a:ext cx="807720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Jesus was raised</a:t>
            </a:r>
          </a:p>
          <a:p>
            <a:pPr algn="ctr"/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by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God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?</a:t>
            </a:r>
          </a:p>
          <a:p>
            <a:pPr algn="ctr"/>
            <a:endParaRPr lang="en-US" sz="2800" b="1" dirty="0">
              <a:uFill>
                <a:solidFill>
                  <a:srgbClr val="3E0000"/>
                </a:solidFill>
              </a:uFill>
            </a:endParaRPr>
          </a:p>
          <a:p>
            <a:pPr algn="ctr"/>
            <a:r>
              <a:rPr lang="en-US" sz="2800" b="1" dirty="0">
                <a:uFill>
                  <a:solidFill>
                    <a:srgbClr val="3E0000"/>
                  </a:solidFill>
                </a:uFill>
              </a:rPr>
              <a:t>John 2:19; Galatians 1:1; Ephesians 1:17-20</a:t>
            </a:r>
          </a:p>
        </p:txBody>
      </p:sp>
      <p:sp>
        <p:nvSpPr>
          <p:cNvPr id="7" name="Explosion 1 6"/>
          <p:cNvSpPr/>
          <p:nvPr/>
        </p:nvSpPr>
        <p:spPr>
          <a:xfrm>
            <a:off x="1219200" y="1576695"/>
            <a:ext cx="228600" cy="422702"/>
          </a:xfrm>
          <a:prstGeom prst="irregularSeal1">
            <a:avLst/>
          </a:prstGeom>
          <a:solidFill>
            <a:srgbClr val="8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93732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43C91E2B-AD2D-4C60-891F-EE0F072AA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43622"/>
            <a:ext cx="8077200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The resurrection order is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Christ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(firstfruits)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 then those who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belong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to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Christ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?</a:t>
            </a:r>
          </a:p>
          <a:p>
            <a:pPr algn="ctr"/>
            <a:endParaRPr lang="en-US" sz="2800" b="1" dirty="0">
              <a:uFill>
                <a:solidFill>
                  <a:srgbClr val="3E0000"/>
                </a:solidFill>
              </a:uFill>
            </a:endParaRPr>
          </a:p>
          <a:p>
            <a:pPr algn="ctr"/>
            <a:r>
              <a:rPr lang="en-US" sz="2800" b="1" dirty="0">
                <a:uFill>
                  <a:solidFill>
                    <a:srgbClr val="3E0000"/>
                  </a:solidFill>
                </a:uFill>
              </a:rPr>
              <a:t>1 Corinthians 15:23</a:t>
            </a:r>
          </a:p>
        </p:txBody>
      </p:sp>
      <p:sp>
        <p:nvSpPr>
          <p:cNvPr id="7" name="Explosion 1 6"/>
          <p:cNvSpPr/>
          <p:nvPr/>
        </p:nvSpPr>
        <p:spPr>
          <a:xfrm>
            <a:off x="1066800" y="331142"/>
            <a:ext cx="228600" cy="422702"/>
          </a:xfrm>
          <a:prstGeom prst="irregularSeal1">
            <a:avLst/>
          </a:prstGeom>
          <a:solidFill>
            <a:srgbClr val="8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43803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DCE68-433C-47AB-A626-8CB284CDB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612844"/>
            <a:ext cx="81153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/>
              <a:t>But in fact Christ has been raised from the dead, the firstfruits of those who have fallen asleep. </a:t>
            </a:r>
            <a:r>
              <a:rPr lang="en-US" sz="3600" b="1" baseline="30000" dirty="0"/>
              <a:t>21 </a:t>
            </a:r>
            <a:r>
              <a:rPr lang="en-US" sz="3600" dirty="0"/>
              <a:t>For as by a man came death, by a man has come also the resurrection of the dead. </a:t>
            </a:r>
            <a:r>
              <a:rPr lang="en-US" sz="3600" b="1" baseline="30000" dirty="0"/>
              <a:t>22 </a:t>
            </a:r>
            <a:r>
              <a:rPr lang="en-US" sz="3600" dirty="0"/>
              <a:t>For as in Adam all die, so also in Christ shall all be made alive. </a:t>
            </a:r>
            <a:r>
              <a:rPr lang="en-US" sz="3600" b="1" baseline="30000" dirty="0"/>
              <a:t>23 </a:t>
            </a:r>
            <a:r>
              <a:rPr lang="en-US" sz="3600" dirty="0"/>
              <a:t>But each in his own order: Christ the firstfruits, then at his coming those who belong to Christ. </a:t>
            </a:r>
          </a:p>
          <a:p>
            <a:pPr>
              <a:tabLst>
                <a:tab pos="7772400" algn="r"/>
              </a:tabLst>
            </a:pPr>
            <a:r>
              <a:rPr lang="en-US" sz="3600" dirty="0"/>
              <a:t>	</a:t>
            </a:r>
            <a:r>
              <a:rPr lang="en-US" sz="2400" b="1" dirty="0"/>
              <a:t>1 Cor 15:20-23</a:t>
            </a: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51A3D9-F830-4BB5-891C-188095F023D8}"/>
              </a:ext>
            </a:extLst>
          </p:cNvPr>
          <p:cNvCxnSpPr/>
          <p:nvPr/>
        </p:nvCxnSpPr>
        <p:spPr>
          <a:xfrm>
            <a:off x="2895600" y="5029200"/>
            <a:ext cx="38100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FAEF7C-F5E5-490F-9FB7-2479B5B50635}"/>
              </a:ext>
            </a:extLst>
          </p:cNvPr>
          <p:cNvCxnSpPr>
            <a:cxnSpLocks/>
          </p:cNvCxnSpPr>
          <p:nvPr/>
        </p:nvCxnSpPr>
        <p:spPr>
          <a:xfrm>
            <a:off x="2895600" y="5562600"/>
            <a:ext cx="54102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90913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D60E0FF8-C29F-48F7-87FE-71804CED5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1295400"/>
            <a:ext cx="81153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772400" algn="r"/>
              </a:tabLst>
            </a:pPr>
            <a:r>
              <a:rPr lang="en-US" sz="3600" dirty="0"/>
              <a:t>... knowing that he who raised the Lord Jesus will raise us also with Jesus and bring us with you into his presence. </a:t>
            </a:r>
            <a:r>
              <a:rPr lang="en-US" sz="3600" b="1" baseline="30000" dirty="0"/>
              <a:t>15 </a:t>
            </a:r>
            <a:r>
              <a:rPr lang="en-US" sz="3600" dirty="0"/>
              <a:t>For it is all for your sake, so that as grace extends to more and more people it may increase thanksgiving, to the glory of God.</a:t>
            </a:r>
            <a:r>
              <a:rPr lang="en-US" dirty="0"/>
              <a:t> 	</a:t>
            </a:r>
            <a:r>
              <a:rPr lang="en-US" sz="2400" b="1" dirty="0"/>
              <a:t>2 Cor 4:14-15</a:t>
            </a:r>
            <a:endParaRPr lang="en-US" sz="24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D351F7-EC58-4DF4-9512-BB0104790E5F}"/>
              </a:ext>
            </a:extLst>
          </p:cNvPr>
          <p:cNvSpPr/>
          <p:nvPr/>
        </p:nvSpPr>
        <p:spPr>
          <a:xfrm>
            <a:off x="1828800" y="1905000"/>
            <a:ext cx="57150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7349EC3-AF18-46D0-BF3E-CD0D1058D9AF}"/>
              </a:ext>
            </a:extLst>
          </p:cNvPr>
          <p:cNvSpPr/>
          <p:nvPr/>
        </p:nvSpPr>
        <p:spPr>
          <a:xfrm>
            <a:off x="514350" y="2514600"/>
            <a:ext cx="733425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8666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43C91E2B-AD2D-4C60-891F-EE0F072AA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56102"/>
            <a:ext cx="792480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God will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raise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 us with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Jesus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; and bring us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into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His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 </a:t>
            </a:r>
            <a:r>
              <a:rPr lang="en-US" sz="6000" b="1" u="sng" dirty="0">
                <a:uFill>
                  <a:solidFill>
                    <a:srgbClr val="3E0000"/>
                  </a:solidFill>
                </a:uFill>
              </a:rPr>
              <a:t>presence</a:t>
            </a:r>
            <a:r>
              <a:rPr lang="en-US" sz="6000" b="1" dirty="0">
                <a:uFill>
                  <a:solidFill>
                    <a:srgbClr val="3E0000"/>
                  </a:solidFill>
                </a:uFill>
              </a:rPr>
              <a:t>.</a:t>
            </a:r>
          </a:p>
          <a:p>
            <a:pPr algn="ctr"/>
            <a:endParaRPr lang="en-US" sz="2800" b="1" dirty="0">
              <a:uFill>
                <a:solidFill>
                  <a:srgbClr val="3E0000"/>
                </a:solidFill>
              </a:uFill>
            </a:endParaRPr>
          </a:p>
          <a:p>
            <a:pPr algn="ctr"/>
            <a:r>
              <a:rPr lang="en-US" sz="2800" b="1" dirty="0">
                <a:uFill>
                  <a:solidFill>
                    <a:srgbClr val="3E0000"/>
                  </a:solidFill>
                </a:uFill>
              </a:rPr>
              <a:t>2 Corinthians 4:14</a:t>
            </a:r>
          </a:p>
        </p:txBody>
      </p:sp>
      <p:sp>
        <p:nvSpPr>
          <p:cNvPr id="7" name="Explosion 1 6"/>
          <p:cNvSpPr/>
          <p:nvPr/>
        </p:nvSpPr>
        <p:spPr>
          <a:xfrm>
            <a:off x="1066800" y="533400"/>
            <a:ext cx="228600" cy="422702"/>
          </a:xfrm>
          <a:prstGeom prst="irregularSeal1">
            <a:avLst/>
          </a:prstGeom>
          <a:solidFill>
            <a:srgbClr val="8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9274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43C91E2B-AD2D-4C60-891F-EE0F072AA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"/>
            <a:ext cx="8077200" cy="640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5400" b="1" dirty="0">
                <a:uFill>
                  <a:solidFill>
                    <a:srgbClr val="3E0000"/>
                  </a:solidFill>
                </a:uFill>
              </a:rPr>
              <a:t>Jesus rose from the dead to:</a:t>
            </a:r>
          </a:p>
          <a:p>
            <a:pPr algn="ctr"/>
            <a:endParaRPr lang="en-US" sz="1000" b="1" dirty="0">
              <a:uFill>
                <a:solidFill>
                  <a:srgbClr val="3E0000"/>
                </a:solidFill>
              </a:uFill>
            </a:endParaRPr>
          </a:p>
          <a:p>
            <a:pPr marL="742950" indent="-742950">
              <a:buAutoNum type="arabicPlain"/>
            </a:pPr>
            <a:r>
              <a:rPr lang="en-US" sz="4000" b="1" dirty="0">
                <a:uFill>
                  <a:solidFill>
                    <a:srgbClr val="3E0000"/>
                  </a:solidFill>
                </a:uFill>
              </a:rPr>
              <a:t>Establish LIFE in those who belong to Him!</a:t>
            </a:r>
          </a:p>
          <a:p>
            <a:pPr marL="742950" indent="-742950">
              <a:buAutoNum type="arabicPlain"/>
            </a:pPr>
            <a:endParaRPr lang="en-US" sz="1000" b="1" dirty="0">
              <a:uFill>
                <a:solidFill>
                  <a:srgbClr val="3E0000"/>
                </a:solidFill>
              </a:uFill>
            </a:endParaRPr>
          </a:p>
          <a:p>
            <a:pPr marL="742950" indent="-742950">
              <a:buAutoNum type="arabicPlain"/>
            </a:pPr>
            <a:r>
              <a:rPr lang="en-US" sz="4000" b="1" dirty="0">
                <a:uFill>
                  <a:solidFill>
                    <a:srgbClr val="3E0000"/>
                  </a:solidFill>
                </a:uFill>
              </a:rPr>
              <a:t>Establish a relational presence is supernaturally intimate </a:t>
            </a:r>
          </a:p>
          <a:p>
            <a:endParaRPr lang="en-US" sz="1000" b="1" dirty="0">
              <a:uFill>
                <a:solidFill>
                  <a:srgbClr val="3E0000"/>
                </a:solidFill>
              </a:uFill>
            </a:endParaRPr>
          </a:p>
          <a:p>
            <a:pPr marL="341313" indent="-341313"/>
            <a:r>
              <a:rPr lang="en-US" sz="3200" b="1" dirty="0">
                <a:uFill>
                  <a:solidFill>
                    <a:srgbClr val="3E0000"/>
                  </a:solidFill>
                </a:uFill>
              </a:rPr>
              <a:t>*	talking about “going to a place does not do justice to this wonderful work! </a:t>
            </a:r>
            <a:endParaRPr lang="en-US" sz="4000" b="1" dirty="0">
              <a:uFill>
                <a:solidFill>
                  <a:srgbClr val="3E0000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167505010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D60E0FF8-C29F-48F7-87FE-71804CED5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92" y="609600"/>
            <a:ext cx="8291016" cy="5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7778750" algn="r"/>
              </a:tabLst>
            </a:pPr>
            <a:r>
              <a:rPr lang="en-US" sz="3400" dirty="0"/>
              <a:t>Jesus said to her, “Mary.” She turned and said to him in Aramaic, “</a:t>
            </a:r>
            <a:r>
              <a:rPr lang="en-US" sz="3400" dirty="0" err="1"/>
              <a:t>Rabboni</a:t>
            </a:r>
            <a:r>
              <a:rPr lang="en-US" sz="3400" dirty="0"/>
              <a:t>!” (Teacher). </a:t>
            </a:r>
            <a:r>
              <a:rPr lang="en-US" sz="3400" b="1" baseline="30000" dirty="0"/>
              <a:t>17 </a:t>
            </a:r>
            <a:r>
              <a:rPr lang="en-US" sz="3400" dirty="0"/>
              <a:t>Jesus said to her, “Do not cling to me, for I have not yet ascended to the Father; but go to my brothers and say to them, ‘I am ascending to my Father and your Father, to my God and your God.’ ” </a:t>
            </a:r>
            <a:r>
              <a:rPr lang="en-US" sz="3400" b="1" baseline="30000" dirty="0"/>
              <a:t>18 </a:t>
            </a:r>
            <a:r>
              <a:rPr lang="en-US" sz="3400" dirty="0"/>
              <a:t>Mary Magdalene went and announced to the disciples, “I have seen the Lord”- and that he had said these things to her.</a:t>
            </a:r>
            <a:endParaRPr lang="en-US" sz="2400" dirty="0"/>
          </a:p>
          <a:p>
            <a:pPr>
              <a:tabLst>
                <a:tab pos="7778750" algn="r"/>
              </a:tabLst>
            </a:pPr>
            <a:r>
              <a:rPr lang="en-US" sz="2400" dirty="0"/>
              <a:t>	</a:t>
            </a:r>
            <a:r>
              <a:rPr lang="en-US" sz="2400" b="1" dirty="0"/>
              <a:t>Jn 20:16-18</a:t>
            </a:r>
            <a:endParaRPr lang="en-US" sz="2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1FDACE-2AFE-465D-ADC9-E2EA9544046E}"/>
              </a:ext>
            </a:extLst>
          </p:cNvPr>
          <p:cNvCxnSpPr/>
          <p:nvPr/>
        </p:nvCxnSpPr>
        <p:spPr>
          <a:xfrm>
            <a:off x="2286000" y="3733800"/>
            <a:ext cx="54864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28B036-145B-4F02-8975-AAA15CE5EB1D}"/>
              </a:ext>
            </a:extLst>
          </p:cNvPr>
          <p:cNvCxnSpPr>
            <a:cxnSpLocks/>
          </p:cNvCxnSpPr>
          <p:nvPr/>
        </p:nvCxnSpPr>
        <p:spPr>
          <a:xfrm>
            <a:off x="533400" y="2743200"/>
            <a:ext cx="20574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F0E1E7-690E-4288-AC30-0CB389B65AA7}"/>
              </a:ext>
            </a:extLst>
          </p:cNvPr>
          <p:cNvCxnSpPr>
            <a:cxnSpLocks/>
          </p:cNvCxnSpPr>
          <p:nvPr/>
        </p:nvCxnSpPr>
        <p:spPr>
          <a:xfrm>
            <a:off x="6553200" y="2209800"/>
            <a:ext cx="13716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B1F6CD-F772-4C03-8F77-8829C75A8F76}"/>
              </a:ext>
            </a:extLst>
          </p:cNvPr>
          <p:cNvCxnSpPr>
            <a:cxnSpLocks/>
          </p:cNvCxnSpPr>
          <p:nvPr/>
        </p:nvCxnSpPr>
        <p:spPr>
          <a:xfrm>
            <a:off x="533400" y="4267200"/>
            <a:ext cx="7239000" cy="0"/>
          </a:xfrm>
          <a:prstGeom prst="line">
            <a:avLst/>
          </a:prstGeom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42602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43C91E2B-AD2D-4C60-891F-EE0F072AA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077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5400" b="1" dirty="0">
                <a:uFill>
                  <a:solidFill>
                    <a:srgbClr val="3E0000"/>
                  </a:solidFill>
                </a:uFill>
              </a:rPr>
              <a:t>Stay tuned...</a:t>
            </a:r>
            <a:endParaRPr lang="en-US" sz="4000" b="1" dirty="0">
              <a:uFill>
                <a:solidFill>
                  <a:srgbClr val="3E0000"/>
                </a:solidFill>
              </a:uFill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0941289A-B2B0-452B-A66A-E3D33C473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31" y="2057400"/>
            <a:ext cx="80772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5400" b="1" dirty="0">
                <a:uFill>
                  <a:solidFill>
                    <a:srgbClr val="3E0000"/>
                  </a:solidFill>
                </a:uFill>
              </a:rPr>
              <a:t>for the rest of the story...</a:t>
            </a:r>
            <a:endParaRPr lang="en-US" sz="4000" b="1" dirty="0">
              <a:uFill>
                <a:solidFill>
                  <a:srgbClr val="3E0000"/>
                </a:solidFill>
              </a:uFill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DC3D9A1F-2A09-466E-A68F-0FC1F983A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494074"/>
            <a:ext cx="8077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5400" b="1" dirty="0">
                <a:uFill>
                  <a:solidFill>
                    <a:srgbClr val="3E0000"/>
                  </a:solidFill>
                </a:uFill>
              </a:rPr>
              <a:t>the ascension!</a:t>
            </a:r>
            <a:endParaRPr lang="en-US" sz="4000" b="1" dirty="0">
              <a:uFill>
                <a:solidFill>
                  <a:srgbClr val="3E0000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173870082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6313</TotalTime>
  <Words>318</Words>
  <Application>Microsoft Office PowerPoint</Application>
  <PresentationFormat>On-screen Show (4:3)</PresentationFormat>
  <Paragraphs>39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23</cp:revision>
  <dcterms:created xsi:type="dcterms:W3CDTF">2019-01-13T10:47:39Z</dcterms:created>
  <dcterms:modified xsi:type="dcterms:W3CDTF">2019-04-14T11:08:32Z</dcterms:modified>
</cp:coreProperties>
</file>