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33"/>
  </p:notesMasterIdLst>
  <p:handoutMasterIdLst>
    <p:handoutMasterId r:id="rId34"/>
  </p:handoutMasterIdLst>
  <p:sldIdLst>
    <p:sldId id="4298" r:id="rId2"/>
    <p:sldId id="4996" r:id="rId3"/>
    <p:sldId id="5049" r:id="rId4"/>
    <p:sldId id="5055" r:id="rId5"/>
    <p:sldId id="4997" r:id="rId6"/>
    <p:sldId id="5056" r:id="rId7"/>
    <p:sldId id="5059" r:id="rId8"/>
    <p:sldId id="5060" r:id="rId9"/>
    <p:sldId id="5061" r:id="rId10"/>
    <p:sldId id="5088" r:id="rId11"/>
    <p:sldId id="5062" r:id="rId12"/>
    <p:sldId id="5064" r:id="rId13"/>
    <p:sldId id="5065" r:id="rId14"/>
    <p:sldId id="5067" r:id="rId15"/>
    <p:sldId id="5068" r:id="rId16"/>
    <p:sldId id="5066" r:id="rId17"/>
    <p:sldId id="5071" r:id="rId18"/>
    <p:sldId id="5076" r:id="rId19"/>
    <p:sldId id="5077" r:id="rId20"/>
    <p:sldId id="5072" r:id="rId21"/>
    <p:sldId id="5070" r:id="rId22"/>
    <p:sldId id="5093" r:id="rId23"/>
    <p:sldId id="5080" r:id="rId24"/>
    <p:sldId id="5081" r:id="rId25"/>
    <p:sldId id="5082" r:id="rId26"/>
    <p:sldId id="5083" r:id="rId27"/>
    <p:sldId id="5084" r:id="rId28"/>
    <p:sldId id="5085" r:id="rId29"/>
    <p:sldId id="5094" r:id="rId30"/>
    <p:sldId id="5095" r:id="rId31"/>
    <p:sldId id="5096" r:id="rId3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800000"/>
    <a:srgbClr val="001236"/>
    <a:srgbClr val="140A52"/>
    <a:srgbClr val="003300"/>
    <a:srgbClr val="4C0000"/>
    <a:srgbClr val="CC0000"/>
    <a:srgbClr val="200F51"/>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3" autoAdjust="0"/>
    <p:restoredTop sz="93969" autoAdjust="0"/>
  </p:normalViewPr>
  <p:slideViewPr>
    <p:cSldViewPr showGuides="1">
      <p:cViewPr>
        <p:scale>
          <a:sx n="140" d="100"/>
          <a:sy n="140" d="100"/>
        </p:scale>
        <p:origin x="-1224" y="-15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48" d="100"/>
          <a:sy n="48" d="100"/>
        </p:scale>
        <p:origin x="-558"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5"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7/23/2017</a:t>
            </a:fld>
            <a:endParaRPr lang="en-US" dirty="0"/>
          </a:p>
        </p:txBody>
      </p:sp>
      <p:sp>
        <p:nvSpPr>
          <p:cNvPr id="4" name="Footer Placeholder 3"/>
          <p:cNvSpPr>
            <a:spLocks noGrp="1"/>
          </p:cNvSpPr>
          <p:nvPr>
            <p:ph type="ftr" sz="quarter" idx="2"/>
          </p:nvPr>
        </p:nvSpPr>
        <p:spPr>
          <a:xfrm>
            <a:off x="0"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5"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5"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7/23/2017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5"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7/23/2017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7/23/2017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7/23/2017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7/23/2017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7/23/2017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7/23/2017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7/23/2017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7/23/2017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7/23/2017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7/23/2017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7/23/2017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7/23/2017</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B8C621-6EB7-4D8B-B778-1A963067D8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9"/>
          <p:cNvSpPr txBox="1">
            <a:spLocks noChangeArrowheads="1"/>
          </p:cNvSpPr>
          <p:nvPr/>
        </p:nvSpPr>
        <p:spPr bwMode="auto">
          <a:xfrm rot="19947951">
            <a:off x="19259" y="3215664"/>
            <a:ext cx="312938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6000" b="1" dirty="0">
                <a:effectLst>
                  <a:outerShdw blurRad="38100" dist="38100" dir="2700000" algn="tl">
                    <a:srgbClr val="000000">
                      <a:alpha val="43137"/>
                    </a:srgbClr>
                  </a:outerShdw>
                </a:effectLst>
                <a:latin typeface="+mn-lt"/>
              </a:rPr>
              <a:t>Joshua</a:t>
            </a:r>
          </a:p>
        </p:txBody>
      </p:sp>
    </p:spTree>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BCFE406-5796-4965-844C-78BD1B77261C}"/>
              </a:ext>
            </a:extLst>
          </p:cNvPr>
          <p:cNvSpPr txBox="1">
            <a:spLocks noChangeArrowheads="1"/>
          </p:cNvSpPr>
          <p:nvPr/>
        </p:nvSpPr>
        <p:spPr bwMode="auto">
          <a:xfrm>
            <a:off x="457200" y="304800"/>
            <a:ext cx="8153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7200" b="1" i="1" dirty="0">
                <a:latin typeface="+mn-lt"/>
              </a:rPr>
              <a:t>How can I grow</a:t>
            </a:r>
          </a:p>
          <a:p>
            <a:pPr algn="ctr">
              <a:tabLst>
                <a:tab pos="7780338" algn="r"/>
              </a:tabLst>
            </a:pPr>
            <a:r>
              <a:rPr lang="en-US" sz="7200" b="1" i="1" dirty="0">
                <a:latin typeface="+mn-lt"/>
              </a:rPr>
              <a:t>my relationship</a:t>
            </a:r>
          </a:p>
          <a:p>
            <a:pPr algn="ctr">
              <a:tabLst>
                <a:tab pos="7780338" algn="r"/>
              </a:tabLst>
            </a:pPr>
            <a:r>
              <a:rPr lang="en-US" sz="7200" b="1" i="1" dirty="0">
                <a:latin typeface="+mn-lt"/>
              </a:rPr>
              <a:t>with my God?</a:t>
            </a:r>
            <a:r>
              <a:rPr lang="en-US" sz="7200" b="1" i="1" dirty="0">
                <a:solidFill>
                  <a:srgbClr val="3E0000"/>
                </a:solidFill>
                <a:latin typeface="+mn-lt"/>
              </a:rPr>
              <a:t>  </a:t>
            </a:r>
          </a:p>
        </p:txBody>
      </p:sp>
      <p:sp>
        <p:nvSpPr>
          <p:cNvPr id="8" name="TextBox 1">
            <a:extLst>
              <a:ext uri="{FF2B5EF4-FFF2-40B4-BE49-F238E27FC236}">
                <a16:creationId xmlns:a16="http://schemas.microsoft.com/office/drawing/2014/main" id="{75535A7E-B72A-41FB-A438-FD643A12209B}"/>
              </a:ext>
            </a:extLst>
          </p:cNvPr>
          <p:cNvSpPr txBox="1">
            <a:spLocks noChangeArrowheads="1"/>
          </p:cNvSpPr>
          <p:nvPr/>
        </p:nvSpPr>
        <p:spPr bwMode="auto">
          <a:xfrm>
            <a:off x="457200" y="3962400"/>
            <a:ext cx="8153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7200" b="1" i="1" dirty="0">
                <a:solidFill>
                  <a:srgbClr val="3E0000"/>
                </a:solidFill>
                <a:latin typeface="+mn-lt"/>
              </a:rPr>
              <a:t>Jesus makes this personal!  </a:t>
            </a:r>
          </a:p>
        </p:txBody>
      </p:sp>
    </p:spTree>
    <p:extLst>
      <p:ext uri="{BB962C8B-B14F-4D97-AF65-F5344CB8AC3E}">
        <p14:creationId xmlns:p14="http://schemas.microsoft.com/office/powerpoint/2010/main" val="4253745364"/>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BCFE406-5796-4965-844C-78BD1B77261C}"/>
              </a:ext>
            </a:extLst>
          </p:cNvPr>
          <p:cNvSpPr txBox="1">
            <a:spLocks noChangeArrowheads="1"/>
          </p:cNvSpPr>
          <p:nvPr/>
        </p:nvSpPr>
        <p:spPr bwMode="auto">
          <a:xfrm>
            <a:off x="464127" y="533400"/>
            <a:ext cx="81534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400" b="1" dirty="0"/>
              <a:t>But to all who did receive him, who believed in his name, he gave the right to become children of God.</a:t>
            </a:r>
            <a:r>
              <a:rPr lang="en-US" sz="3600" dirty="0"/>
              <a:t>	</a:t>
            </a:r>
            <a:r>
              <a:rPr lang="en-US" b="1" dirty="0"/>
              <a:t>Jn 1:12 </a:t>
            </a:r>
          </a:p>
        </p:txBody>
      </p:sp>
      <p:sp>
        <p:nvSpPr>
          <p:cNvPr id="6" name="TextBox 1">
            <a:extLst>
              <a:ext uri="{FF2B5EF4-FFF2-40B4-BE49-F238E27FC236}">
                <a16:creationId xmlns:a16="http://schemas.microsoft.com/office/drawing/2014/main" id="{A821AFFE-A815-4743-BBD0-1FBFCFC6B6B0}"/>
              </a:ext>
            </a:extLst>
          </p:cNvPr>
          <p:cNvSpPr txBox="1">
            <a:spLocks noChangeArrowheads="1"/>
          </p:cNvSpPr>
          <p:nvPr/>
        </p:nvSpPr>
        <p:spPr bwMode="auto">
          <a:xfrm>
            <a:off x="464127" y="2360778"/>
            <a:ext cx="81534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8750" algn="r"/>
              </a:tabLst>
            </a:pPr>
            <a:r>
              <a:rPr lang="en-US" sz="3400" b="1" dirty="0"/>
              <a:t>The thief comes only to steal and kill and destroy. I came that they may have life and have it abundantly.</a:t>
            </a:r>
            <a:r>
              <a:rPr lang="en-US" sz="3200" b="1" dirty="0"/>
              <a:t>	</a:t>
            </a:r>
            <a:r>
              <a:rPr lang="en-US" b="1" dirty="0"/>
              <a:t>Jn 10:10</a:t>
            </a:r>
          </a:p>
        </p:txBody>
      </p:sp>
      <p:sp>
        <p:nvSpPr>
          <p:cNvPr id="7" name="TextBox 1">
            <a:extLst>
              <a:ext uri="{FF2B5EF4-FFF2-40B4-BE49-F238E27FC236}">
                <a16:creationId xmlns:a16="http://schemas.microsoft.com/office/drawing/2014/main" id="{8BB21DD2-873A-4D4E-BA59-C5096E12F54A}"/>
              </a:ext>
            </a:extLst>
          </p:cNvPr>
          <p:cNvSpPr txBox="1">
            <a:spLocks noChangeArrowheads="1"/>
          </p:cNvSpPr>
          <p:nvPr/>
        </p:nvSpPr>
        <p:spPr bwMode="auto">
          <a:xfrm>
            <a:off x="464127" y="4343400"/>
            <a:ext cx="8153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200" b="1" dirty="0"/>
              <a:t>And there is salvation in no one else,</a:t>
            </a:r>
          </a:p>
          <a:p>
            <a:pPr algn="ctr"/>
            <a:r>
              <a:rPr lang="en-US" sz="3200" b="1" dirty="0"/>
              <a:t>for there is no other name,</a:t>
            </a:r>
          </a:p>
          <a:p>
            <a:pPr algn="ctr"/>
            <a:r>
              <a:rPr lang="en-US" sz="3200" b="1" dirty="0"/>
              <a:t>under heaven, given among men</a:t>
            </a:r>
          </a:p>
          <a:p>
            <a:pPr algn="ctr">
              <a:tabLst>
                <a:tab pos="7778750" algn="r"/>
              </a:tabLst>
            </a:pPr>
            <a:r>
              <a:rPr lang="en-US" sz="3200" b="1" dirty="0"/>
              <a:t>by which we must be saved.”</a:t>
            </a:r>
            <a:r>
              <a:rPr lang="en-US" b="1" dirty="0"/>
              <a:t>  Acts 4:12</a:t>
            </a:r>
          </a:p>
        </p:txBody>
      </p:sp>
      <p:sp>
        <p:nvSpPr>
          <p:cNvPr id="2" name="Rectangle: Rounded Corners 1">
            <a:extLst>
              <a:ext uri="{FF2B5EF4-FFF2-40B4-BE49-F238E27FC236}">
                <a16:creationId xmlns:a16="http://schemas.microsoft.com/office/drawing/2014/main" id="{C9613F39-6C03-4A86-B852-DF423A82E42F}"/>
              </a:ext>
            </a:extLst>
          </p:cNvPr>
          <p:cNvSpPr/>
          <p:nvPr/>
        </p:nvSpPr>
        <p:spPr>
          <a:xfrm>
            <a:off x="3352800" y="4419600"/>
            <a:ext cx="19050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310C0D0A-F063-4FAA-BCAD-CEAD55D9CAFE}"/>
              </a:ext>
            </a:extLst>
          </p:cNvPr>
          <p:cNvSpPr/>
          <p:nvPr/>
        </p:nvSpPr>
        <p:spPr>
          <a:xfrm>
            <a:off x="4114800" y="4964060"/>
            <a:ext cx="3048000" cy="36994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D925C65C-745D-4F5F-A430-2EC45C3EF1E7}"/>
              </a:ext>
            </a:extLst>
          </p:cNvPr>
          <p:cNvSpPr/>
          <p:nvPr/>
        </p:nvSpPr>
        <p:spPr>
          <a:xfrm>
            <a:off x="3588326" y="5867400"/>
            <a:ext cx="3269673"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630625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3000" fill="hold"/>
                                        <p:tgtEl>
                                          <p:spTgt spid="7"/>
                                        </p:tgtEl>
                                        <p:attrNameLst>
                                          <p:attrName>ppt_x</p:attrName>
                                        </p:attrNameLst>
                                      </p:cBhvr>
                                      <p:tavLst>
                                        <p:tav tm="0">
                                          <p:val>
                                            <p:strVal val="#ppt_x"/>
                                          </p:val>
                                        </p:tav>
                                        <p:tav tm="100000">
                                          <p:val>
                                            <p:strVal val="#ppt_x"/>
                                          </p:val>
                                        </p:tav>
                                      </p:tavLst>
                                    </p:anim>
                                    <p:anim calcmode="lin" valueType="num">
                                      <p:cBhvr additive="base">
                                        <p:cTn id="18" dur="30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2000"/>
                                        <p:tgtEl>
                                          <p:spTgt spid="2"/>
                                        </p:tgtEl>
                                      </p:cBhvr>
                                    </p:animEffect>
                                  </p:childTnLst>
                                </p:cTn>
                              </p:par>
                            </p:childTnLst>
                          </p:cTn>
                        </p:par>
                        <p:par>
                          <p:cTn id="23" fill="hold">
                            <p:stCondLst>
                              <p:cond delay="11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2000"/>
                                        <p:tgtEl>
                                          <p:spTgt spid="8"/>
                                        </p:tgtEl>
                                      </p:cBhvr>
                                    </p:animEffect>
                                  </p:childTnLst>
                                </p:cTn>
                              </p:par>
                            </p:childTnLst>
                          </p:cTn>
                        </p:par>
                        <p:par>
                          <p:cTn id="27" fill="hold">
                            <p:stCondLst>
                              <p:cond delay="130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2"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600" y="1752600"/>
            <a:ext cx="8077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So Moses cried to the </a:t>
            </a:r>
            <a:r>
              <a:rPr lang="en-US" sz="3600" cap="small" dirty="0"/>
              <a:t>Lord</a:t>
            </a:r>
            <a:r>
              <a:rPr lang="en-US" sz="3600" dirty="0"/>
              <a:t>, “What shall I do with this people? They are almost ready to stone me.” </a:t>
            </a:r>
            <a:r>
              <a:rPr lang="en-US" sz="3600" b="1" baseline="30000" dirty="0"/>
              <a:t>5 </a:t>
            </a:r>
            <a:r>
              <a:rPr lang="en-US" sz="3600" dirty="0"/>
              <a:t>And the </a:t>
            </a:r>
            <a:r>
              <a:rPr lang="en-US" sz="3600" cap="small" dirty="0"/>
              <a:t>Lord</a:t>
            </a:r>
            <a:r>
              <a:rPr lang="en-US" sz="3600" dirty="0"/>
              <a:t> said to Moses, “Pass on before the people, taking with you some of the elders of Israel, and take in your hand the staff with which you struck the Nile, and go.”</a:t>
            </a:r>
            <a:r>
              <a:rPr lang="en-US" sz="3400" dirty="0"/>
              <a:t> </a:t>
            </a:r>
            <a:r>
              <a:rPr lang="en-US" sz="3600" dirty="0"/>
              <a:t>	</a:t>
            </a:r>
            <a:r>
              <a:rPr lang="en-US" b="1" dirty="0"/>
              <a:t>Ex 17:4-5</a:t>
            </a:r>
            <a:endParaRPr lang="en-US" dirty="0"/>
          </a:p>
        </p:txBody>
      </p:sp>
      <p:cxnSp>
        <p:nvCxnSpPr>
          <p:cNvPr id="3" name="Straight Connector 2">
            <a:extLst>
              <a:ext uri="{FF2B5EF4-FFF2-40B4-BE49-F238E27FC236}">
                <a16:creationId xmlns:a16="http://schemas.microsoft.com/office/drawing/2014/main" id="{99A684CB-7634-4ED9-8AD2-2087D3A798BC}"/>
              </a:ext>
            </a:extLst>
          </p:cNvPr>
          <p:cNvCxnSpPr/>
          <p:nvPr/>
        </p:nvCxnSpPr>
        <p:spPr>
          <a:xfrm>
            <a:off x="1447800" y="5029200"/>
            <a:ext cx="3048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TextBox 1">
            <a:extLst>
              <a:ext uri="{FF2B5EF4-FFF2-40B4-BE49-F238E27FC236}">
                <a16:creationId xmlns:a16="http://schemas.microsoft.com/office/drawing/2014/main" id="{D5CB20CA-3BDD-4DD6-8077-5FB96324AE90}"/>
              </a:ext>
            </a:extLst>
          </p:cNvPr>
          <p:cNvSpPr txBox="1">
            <a:spLocks noChangeArrowheads="1"/>
          </p:cNvSpPr>
          <p:nvPr/>
        </p:nvSpPr>
        <p:spPr bwMode="auto">
          <a:xfrm>
            <a:off x="304800" y="504886"/>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latin typeface="+mn-lt"/>
              </a:rPr>
              <a:t>Joshua is an elder   </a:t>
            </a:r>
            <a:r>
              <a:rPr lang="en-US" sz="4800" i="1" dirty="0">
                <a:latin typeface="+mn-lt"/>
              </a:rPr>
              <a:t>(leader)</a:t>
            </a:r>
            <a:endParaRPr lang="en-US" sz="2800" i="1" dirty="0">
              <a:latin typeface="+mn-lt"/>
            </a:endParaRPr>
          </a:p>
        </p:txBody>
      </p:sp>
    </p:spTree>
    <p:extLst>
      <p:ext uri="{BB962C8B-B14F-4D97-AF65-F5344CB8AC3E}">
        <p14:creationId xmlns:p14="http://schemas.microsoft.com/office/powerpoint/2010/main" val="3495134147"/>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600" y="381000"/>
            <a:ext cx="8077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Behold, I will stand before you there on the rock at Horeb, and you shall strike the rock, and water shall come out of it, and the people will drink.  And Moses did so, in the sight of the elders of Israel. </a:t>
            </a:r>
            <a:r>
              <a:rPr lang="en-US" sz="3600" b="1" baseline="30000" dirty="0"/>
              <a:t>7 </a:t>
            </a:r>
            <a:r>
              <a:rPr lang="en-US" sz="3600" dirty="0"/>
              <a:t>And he called the name of the place Massah and Meribah, because of the quarreling of the people of Israel, and because they tested the </a:t>
            </a:r>
            <a:r>
              <a:rPr lang="en-US" sz="3600" cap="small" dirty="0"/>
              <a:t>Lord</a:t>
            </a:r>
            <a:r>
              <a:rPr lang="en-US" sz="3600" dirty="0"/>
              <a:t> by saying, “Is the </a:t>
            </a:r>
            <a:r>
              <a:rPr lang="en-US" sz="3600" cap="small" dirty="0"/>
              <a:t>Lord</a:t>
            </a:r>
            <a:r>
              <a:rPr lang="en-US" sz="3600" dirty="0"/>
              <a:t> among us or not?”	</a:t>
            </a:r>
            <a:r>
              <a:rPr lang="en-US" b="1" dirty="0"/>
              <a:t>Ex 17:6-7</a:t>
            </a:r>
            <a:endParaRPr lang="en-US" dirty="0"/>
          </a:p>
        </p:txBody>
      </p:sp>
      <p:cxnSp>
        <p:nvCxnSpPr>
          <p:cNvPr id="6" name="Straight Connector 5">
            <a:extLst>
              <a:ext uri="{FF2B5EF4-FFF2-40B4-BE49-F238E27FC236}">
                <a16:creationId xmlns:a16="http://schemas.microsoft.com/office/drawing/2014/main" id="{ADF73A27-7E5F-40F2-A82A-7E1D2D18AB41}"/>
              </a:ext>
            </a:extLst>
          </p:cNvPr>
          <p:cNvCxnSpPr>
            <a:cxnSpLocks/>
          </p:cNvCxnSpPr>
          <p:nvPr/>
        </p:nvCxnSpPr>
        <p:spPr>
          <a:xfrm>
            <a:off x="3657600" y="3124200"/>
            <a:ext cx="4876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601571"/>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600" y="1295400"/>
            <a:ext cx="8077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Then Amalek came and fought with Israel at Rephidim. </a:t>
            </a:r>
            <a:r>
              <a:rPr lang="en-US" sz="3600" b="1" baseline="30000" dirty="0"/>
              <a:t>9 </a:t>
            </a:r>
            <a:r>
              <a:rPr lang="en-US" sz="3600" dirty="0"/>
              <a:t>So Moses said to Joshua, “Choose for us men, and go out and fight with Amalek. Tomorrow I will stand on the top of the hill with the staff of God in my hand.” </a:t>
            </a:r>
            <a:r>
              <a:rPr lang="en-US" sz="3600" b="1" baseline="30000" dirty="0"/>
              <a:t>10 </a:t>
            </a:r>
            <a:r>
              <a:rPr lang="en-US" sz="3600" dirty="0"/>
              <a:t>So Joshua did as Moses told him, and fought with Amalek, while Moses, Aaron, and Hur went up to the top of the hill.	</a:t>
            </a:r>
            <a:r>
              <a:rPr lang="en-US" b="1" dirty="0"/>
              <a:t>Ex 17:8-10a</a:t>
            </a:r>
            <a:endParaRPr lang="en-US" dirty="0"/>
          </a:p>
        </p:txBody>
      </p:sp>
      <p:cxnSp>
        <p:nvCxnSpPr>
          <p:cNvPr id="6" name="Straight Connector 5">
            <a:extLst>
              <a:ext uri="{FF2B5EF4-FFF2-40B4-BE49-F238E27FC236}">
                <a16:creationId xmlns:a16="http://schemas.microsoft.com/office/drawing/2014/main" id="{ADF73A27-7E5F-40F2-A82A-7E1D2D18AB41}"/>
              </a:ext>
            </a:extLst>
          </p:cNvPr>
          <p:cNvCxnSpPr>
            <a:cxnSpLocks/>
          </p:cNvCxnSpPr>
          <p:nvPr/>
        </p:nvCxnSpPr>
        <p:spPr>
          <a:xfrm>
            <a:off x="6934200" y="4572000"/>
            <a:ext cx="1548063"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
        <p:nvSpPr>
          <p:cNvPr id="7" name="TextBox 1">
            <a:extLst>
              <a:ext uri="{FF2B5EF4-FFF2-40B4-BE49-F238E27FC236}">
                <a16:creationId xmlns:a16="http://schemas.microsoft.com/office/drawing/2014/main" id="{6E46D66D-964B-4029-9E82-77F06ED36AC8}"/>
              </a:ext>
            </a:extLst>
          </p:cNvPr>
          <p:cNvSpPr txBox="1">
            <a:spLocks noChangeArrowheads="1"/>
          </p:cNvSpPr>
          <p:nvPr/>
        </p:nvSpPr>
        <p:spPr bwMode="auto">
          <a:xfrm>
            <a:off x="328863" y="395437"/>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latin typeface="+mn-lt"/>
              </a:rPr>
              <a:t>Joshua entrusted to battle</a:t>
            </a:r>
            <a:endParaRPr lang="en-US" sz="2800" b="1" dirty="0">
              <a:latin typeface="+mn-lt"/>
            </a:endParaRPr>
          </a:p>
        </p:txBody>
      </p:sp>
      <p:cxnSp>
        <p:nvCxnSpPr>
          <p:cNvPr id="9" name="Straight Connector 8">
            <a:extLst>
              <a:ext uri="{FF2B5EF4-FFF2-40B4-BE49-F238E27FC236}">
                <a16:creationId xmlns:a16="http://schemas.microsoft.com/office/drawing/2014/main" id="{1BD4BE2D-309E-4CAF-A62C-1879738CA79E}"/>
              </a:ext>
            </a:extLst>
          </p:cNvPr>
          <p:cNvCxnSpPr>
            <a:cxnSpLocks/>
          </p:cNvCxnSpPr>
          <p:nvPr/>
        </p:nvCxnSpPr>
        <p:spPr>
          <a:xfrm>
            <a:off x="685800" y="2971800"/>
            <a:ext cx="1548063"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607728"/>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600" y="1295400"/>
            <a:ext cx="8077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Finally, be strong in the Lord and in the strength of his might. </a:t>
            </a:r>
            <a:r>
              <a:rPr lang="en-US" sz="3600" b="1" baseline="30000" dirty="0"/>
              <a:t>11 </a:t>
            </a:r>
            <a:r>
              <a:rPr lang="en-US" sz="3600" dirty="0"/>
              <a:t>Put on the whole armor of God, that you may be able to stand against the schemes of the devil. </a:t>
            </a:r>
            <a:r>
              <a:rPr lang="en-US" sz="3600" b="1" baseline="30000" dirty="0"/>
              <a:t>12 </a:t>
            </a:r>
            <a:r>
              <a:rPr lang="en-US" sz="3600" dirty="0"/>
              <a:t>For we do not wrestle against flesh and blood, but against the rulers, against the authorities, against the cosmic powers over this present darkness,	</a:t>
            </a:r>
            <a:r>
              <a:rPr lang="en-US" b="1" dirty="0"/>
              <a:t>Eph 6:10-12a</a:t>
            </a:r>
            <a:endParaRPr lang="en-US" dirty="0"/>
          </a:p>
        </p:txBody>
      </p:sp>
      <p:sp>
        <p:nvSpPr>
          <p:cNvPr id="7" name="TextBox 1">
            <a:extLst>
              <a:ext uri="{FF2B5EF4-FFF2-40B4-BE49-F238E27FC236}">
                <a16:creationId xmlns:a16="http://schemas.microsoft.com/office/drawing/2014/main" id="{6E46D66D-964B-4029-9E82-77F06ED36AC8}"/>
              </a:ext>
            </a:extLst>
          </p:cNvPr>
          <p:cNvSpPr txBox="1">
            <a:spLocks noChangeArrowheads="1"/>
          </p:cNvSpPr>
          <p:nvPr/>
        </p:nvSpPr>
        <p:spPr bwMode="auto">
          <a:xfrm>
            <a:off x="328863" y="395437"/>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solidFill>
                  <a:srgbClr val="3E0000"/>
                </a:solidFill>
                <a:latin typeface="+mn-lt"/>
              </a:rPr>
              <a:t>Christians in battle</a:t>
            </a:r>
            <a:endParaRPr lang="en-US" sz="2800" b="1" dirty="0">
              <a:solidFill>
                <a:srgbClr val="3E0000"/>
              </a:solidFill>
              <a:latin typeface="+mn-lt"/>
            </a:endParaRPr>
          </a:p>
        </p:txBody>
      </p:sp>
    </p:spTree>
    <p:extLst>
      <p:ext uri="{BB962C8B-B14F-4D97-AF65-F5344CB8AC3E}">
        <p14:creationId xmlns:p14="http://schemas.microsoft.com/office/powerpoint/2010/main" val="145591982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57200" y="381000"/>
            <a:ext cx="8077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against the spiritual forces of evil in the heavenly places</a:t>
            </a:r>
            <a:r>
              <a:rPr lang="en-US" dirty="0"/>
              <a:t>.  </a:t>
            </a:r>
            <a:r>
              <a:rPr lang="en-US" sz="3600" b="1" baseline="30000" dirty="0"/>
              <a:t>13 </a:t>
            </a:r>
            <a:r>
              <a:rPr lang="en-US" sz="3600" dirty="0"/>
              <a:t>Therefore take up the whole armor of God, that you may be able to withstand in the evil day, and having done all, to stand firm. </a:t>
            </a:r>
            <a:r>
              <a:rPr lang="en-US" sz="3600" b="1" baseline="30000" dirty="0"/>
              <a:t>14 </a:t>
            </a:r>
            <a:r>
              <a:rPr lang="en-US" sz="3600" dirty="0"/>
              <a:t>Stand therefore, having fastened on the belt of truth, and having put on the breastplate of righteousness, </a:t>
            </a:r>
            <a:r>
              <a:rPr lang="en-US" sz="3600" b="1" baseline="30000" dirty="0"/>
              <a:t>15 </a:t>
            </a:r>
            <a:r>
              <a:rPr lang="en-US" sz="3600" dirty="0"/>
              <a:t>and, as shoes for your feet, having put on the readiness given by the gospel of peace.	</a:t>
            </a:r>
            <a:r>
              <a:rPr lang="en-US" b="1" dirty="0"/>
              <a:t>Eph 6:12b-15</a:t>
            </a:r>
            <a:endParaRPr lang="en-US" dirty="0"/>
          </a:p>
        </p:txBody>
      </p:sp>
    </p:spTree>
    <p:extLst>
      <p:ext uri="{BB962C8B-B14F-4D97-AF65-F5344CB8AC3E}">
        <p14:creationId xmlns:p14="http://schemas.microsoft.com/office/powerpoint/2010/main" val="4265937024"/>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57200" y="533400"/>
            <a:ext cx="8077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In all circumstances take up the shield of faith, with which you can extinguish all the flaming darts of the evil one; </a:t>
            </a:r>
            <a:r>
              <a:rPr lang="en-US" sz="3600" b="1" baseline="30000" dirty="0"/>
              <a:t>17 </a:t>
            </a:r>
            <a:r>
              <a:rPr lang="en-US" sz="3600" dirty="0"/>
              <a:t>and take the helmet of salvation, and the sword of the Spirit, which is the word of God, </a:t>
            </a:r>
            <a:r>
              <a:rPr lang="en-US" sz="3600" b="1" baseline="30000" dirty="0"/>
              <a:t>18 </a:t>
            </a:r>
            <a:r>
              <a:rPr lang="en-US" sz="3600" dirty="0"/>
              <a:t>praying at all times in the Spirit, with all prayer and supplication. To that end, keep alert with all perseverance, making supplication for all the saints,	</a:t>
            </a:r>
            <a:r>
              <a:rPr lang="en-US" b="1" dirty="0"/>
              <a:t>Eph 6:16-18</a:t>
            </a:r>
            <a:endParaRPr lang="en-US" dirty="0"/>
          </a:p>
        </p:txBody>
      </p:sp>
    </p:spTree>
    <p:extLst>
      <p:ext uri="{BB962C8B-B14F-4D97-AF65-F5344CB8AC3E}">
        <p14:creationId xmlns:p14="http://schemas.microsoft.com/office/powerpoint/2010/main" val="2753258924"/>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85800" y="2975750"/>
            <a:ext cx="80772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Then the </a:t>
            </a:r>
            <a:r>
              <a:rPr lang="en-US" sz="3600" cap="small" dirty="0"/>
              <a:t>Lord</a:t>
            </a:r>
            <a:r>
              <a:rPr lang="en-US" sz="3600" dirty="0"/>
              <a:t> said to Moses, “Write this as a memorial in a book and recite it in the ears of Joshua, that I will utterly blot out the memory of Amalek from under heaven.”	</a:t>
            </a:r>
            <a:r>
              <a:rPr lang="en-US" b="1" dirty="0"/>
              <a:t>Ex 17:14</a:t>
            </a:r>
            <a:endParaRPr lang="en-US" dirty="0"/>
          </a:p>
        </p:txBody>
      </p:sp>
      <p:cxnSp>
        <p:nvCxnSpPr>
          <p:cNvPr id="6" name="Straight Connector 5">
            <a:extLst>
              <a:ext uri="{FF2B5EF4-FFF2-40B4-BE49-F238E27FC236}">
                <a16:creationId xmlns:a16="http://schemas.microsoft.com/office/drawing/2014/main" id="{ADF73A27-7E5F-40F2-A82A-7E1D2D18AB41}"/>
              </a:ext>
            </a:extLst>
          </p:cNvPr>
          <p:cNvCxnSpPr>
            <a:cxnSpLocks/>
          </p:cNvCxnSpPr>
          <p:nvPr/>
        </p:nvCxnSpPr>
        <p:spPr>
          <a:xfrm>
            <a:off x="762000" y="4648200"/>
            <a:ext cx="4572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
        <p:nvSpPr>
          <p:cNvPr id="7" name="TextBox 1">
            <a:extLst>
              <a:ext uri="{FF2B5EF4-FFF2-40B4-BE49-F238E27FC236}">
                <a16:creationId xmlns:a16="http://schemas.microsoft.com/office/drawing/2014/main" id="{6E46D66D-964B-4029-9E82-77F06ED36AC8}"/>
              </a:ext>
            </a:extLst>
          </p:cNvPr>
          <p:cNvSpPr txBox="1">
            <a:spLocks noChangeArrowheads="1"/>
          </p:cNvSpPr>
          <p:nvPr/>
        </p:nvSpPr>
        <p:spPr bwMode="auto">
          <a:xfrm>
            <a:off x="457200" y="609600"/>
            <a:ext cx="8153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latin typeface="+mn-lt"/>
              </a:rPr>
              <a:t>God implants the memory of this battle into Joshua</a:t>
            </a:r>
            <a:endParaRPr lang="en-US" sz="2800" b="1" dirty="0">
              <a:latin typeface="+mn-lt"/>
            </a:endParaRPr>
          </a:p>
        </p:txBody>
      </p:sp>
      <p:cxnSp>
        <p:nvCxnSpPr>
          <p:cNvPr id="9" name="Straight Connector 8">
            <a:extLst>
              <a:ext uri="{FF2B5EF4-FFF2-40B4-BE49-F238E27FC236}">
                <a16:creationId xmlns:a16="http://schemas.microsoft.com/office/drawing/2014/main" id="{1BD4BE2D-309E-4CAF-A62C-1879738CA79E}"/>
              </a:ext>
            </a:extLst>
          </p:cNvPr>
          <p:cNvCxnSpPr>
            <a:cxnSpLocks/>
          </p:cNvCxnSpPr>
          <p:nvPr/>
        </p:nvCxnSpPr>
        <p:spPr>
          <a:xfrm>
            <a:off x="7391400" y="4038600"/>
            <a:ext cx="1219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79688"/>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762000"/>
            <a:ext cx="8077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Now two men remained in the camp, one named Eldad, and the other named Medad, and the Spirit rested on them. They were among those registered, but they had not gone out to the tent, and so they prophesied in the camp. </a:t>
            </a:r>
            <a:r>
              <a:rPr lang="en-US" sz="3600" b="1" baseline="30000" dirty="0"/>
              <a:t>27 </a:t>
            </a:r>
            <a:r>
              <a:rPr lang="en-US" sz="3600" dirty="0"/>
              <a:t>And a young man ran and told Moses, “Eldad and Medad are prophesying in the camp.”	</a:t>
            </a:r>
            <a:r>
              <a:rPr lang="en-US" b="1" dirty="0"/>
              <a:t>Num 11:26-27</a:t>
            </a:r>
            <a:endParaRPr lang="en-US" dirty="0"/>
          </a:p>
        </p:txBody>
      </p:sp>
    </p:spTree>
    <p:extLst>
      <p:ext uri="{BB962C8B-B14F-4D97-AF65-F5344CB8AC3E}">
        <p14:creationId xmlns:p14="http://schemas.microsoft.com/office/powerpoint/2010/main" val="2973281326"/>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1828800"/>
            <a:ext cx="8077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b="1" baseline="30000" dirty="0"/>
              <a:t> </a:t>
            </a:r>
            <a:r>
              <a:rPr lang="en-US" sz="3600" dirty="0"/>
              <a:t>And Joshua the son of Nun, the assistant of Moses from his youth, said, “My lord Moses, stop them.” </a:t>
            </a:r>
            <a:r>
              <a:rPr lang="en-US" sz="3600" b="1" baseline="30000" dirty="0"/>
              <a:t>29 </a:t>
            </a:r>
            <a:r>
              <a:rPr lang="en-US" sz="3600" dirty="0"/>
              <a:t>But Moses said to him, “Are you jealous for my sake? Would that all the </a:t>
            </a:r>
            <a:r>
              <a:rPr lang="en-US" sz="3600" cap="small" dirty="0"/>
              <a:t>Lord</a:t>
            </a:r>
            <a:r>
              <a:rPr lang="en-US" sz="3600" dirty="0"/>
              <a:t>’s people were prophets, that the </a:t>
            </a:r>
            <a:r>
              <a:rPr lang="en-US" sz="3600" cap="small" dirty="0"/>
              <a:t>Lord</a:t>
            </a:r>
            <a:r>
              <a:rPr lang="en-US" sz="3600" dirty="0"/>
              <a:t> would put his Spirit on them!”</a:t>
            </a:r>
            <a:r>
              <a:rPr lang="en-US" sz="2800" dirty="0"/>
              <a:t> </a:t>
            </a:r>
          </a:p>
          <a:p>
            <a:pPr>
              <a:tabLst>
                <a:tab pos="7780338" algn="r"/>
              </a:tabLst>
            </a:pPr>
            <a:r>
              <a:rPr lang="en-US" sz="2800" dirty="0"/>
              <a:t>	</a:t>
            </a:r>
            <a:r>
              <a:rPr lang="en-US" sz="2800" b="1" dirty="0"/>
              <a:t>Num 11:28-29</a:t>
            </a:r>
            <a:endParaRPr lang="en-US" sz="2800" dirty="0"/>
          </a:p>
        </p:txBody>
      </p:sp>
      <p:sp>
        <p:nvSpPr>
          <p:cNvPr id="3" name="TextBox 1">
            <a:extLst>
              <a:ext uri="{FF2B5EF4-FFF2-40B4-BE49-F238E27FC236}">
                <a16:creationId xmlns:a16="http://schemas.microsoft.com/office/drawing/2014/main" id="{319F2B92-1E69-413D-8D12-95D131575D2E}"/>
              </a:ext>
            </a:extLst>
          </p:cNvPr>
          <p:cNvSpPr txBox="1">
            <a:spLocks noChangeArrowheads="1"/>
          </p:cNvSpPr>
          <p:nvPr/>
        </p:nvSpPr>
        <p:spPr bwMode="auto">
          <a:xfrm>
            <a:off x="429126" y="609600"/>
            <a:ext cx="81534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400" b="1" dirty="0">
                <a:latin typeface="+mn-lt"/>
              </a:rPr>
              <a:t>Servant of Moses from his youth </a:t>
            </a:r>
          </a:p>
        </p:txBody>
      </p:sp>
      <p:cxnSp>
        <p:nvCxnSpPr>
          <p:cNvPr id="6" name="Straight Connector 5">
            <a:extLst>
              <a:ext uri="{FF2B5EF4-FFF2-40B4-BE49-F238E27FC236}">
                <a16:creationId xmlns:a16="http://schemas.microsoft.com/office/drawing/2014/main" id="{7E836CB3-9016-4F73-A68D-59EFFDC1EEF2}"/>
              </a:ext>
            </a:extLst>
          </p:cNvPr>
          <p:cNvCxnSpPr>
            <a:cxnSpLocks/>
          </p:cNvCxnSpPr>
          <p:nvPr/>
        </p:nvCxnSpPr>
        <p:spPr>
          <a:xfrm>
            <a:off x="1600200" y="2362200"/>
            <a:ext cx="4648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6C479FE-4DEC-4670-9813-62B91308DCC9}"/>
              </a:ext>
            </a:extLst>
          </p:cNvPr>
          <p:cNvCxnSpPr>
            <a:cxnSpLocks/>
          </p:cNvCxnSpPr>
          <p:nvPr/>
        </p:nvCxnSpPr>
        <p:spPr>
          <a:xfrm>
            <a:off x="609600" y="2971800"/>
            <a:ext cx="6781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763772"/>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1295400"/>
            <a:ext cx="8077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Moses spoke to the </a:t>
            </a:r>
            <a:r>
              <a:rPr lang="en-US" sz="3600" cap="small" dirty="0"/>
              <a:t>Lord</a:t>
            </a:r>
            <a:r>
              <a:rPr lang="en-US" sz="3600" dirty="0"/>
              <a:t>, saying, “Let the </a:t>
            </a:r>
            <a:r>
              <a:rPr lang="en-US" sz="3600" cap="small" dirty="0"/>
              <a:t>Lord</a:t>
            </a:r>
            <a:r>
              <a:rPr lang="en-US" sz="3600" dirty="0"/>
              <a:t>, the God of the spirits of all flesh, appoint a man over the congregation </a:t>
            </a:r>
            <a:r>
              <a:rPr lang="en-US" sz="3600" b="1" baseline="30000" dirty="0"/>
              <a:t>17 </a:t>
            </a:r>
            <a:r>
              <a:rPr lang="en-US" sz="3600" dirty="0"/>
              <a:t>who shall go out before them and come in before them, who shall lead them out and bring them in, that the congregation of the </a:t>
            </a:r>
            <a:r>
              <a:rPr lang="en-US" sz="3600" cap="small" dirty="0"/>
              <a:t>Lord</a:t>
            </a:r>
            <a:r>
              <a:rPr lang="en-US" sz="3600" dirty="0"/>
              <a:t> may not be as sheep that have no shepherd.”	</a:t>
            </a:r>
            <a:r>
              <a:rPr lang="en-US" sz="2800" b="1" dirty="0"/>
              <a:t>Num 27:15-17</a:t>
            </a:r>
            <a:endParaRPr lang="en-US" sz="2800" dirty="0"/>
          </a:p>
        </p:txBody>
      </p:sp>
      <p:sp>
        <p:nvSpPr>
          <p:cNvPr id="3" name="TextBox 1">
            <a:extLst>
              <a:ext uri="{FF2B5EF4-FFF2-40B4-BE49-F238E27FC236}">
                <a16:creationId xmlns:a16="http://schemas.microsoft.com/office/drawing/2014/main" id="{319F2B92-1E69-413D-8D12-95D131575D2E}"/>
              </a:ext>
            </a:extLst>
          </p:cNvPr>
          <p:cNvSpPr txBox="1">
            <a:spLocks noChangeArrowheads="1"/>
          </p:cNvSpPr>
          <p:nvPr/>
        </p:nvSpPr>
        <p:spPr bwMode="auto">
          <a:xfrm>
            <a:off x="457200" y="304800"/>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latin typeface="+mn-lt"/>
              </a:rPr>
              <a:t>Shepherd, chosen by God </a:t>
            </a:r>
            <a:endParaRPr lang="en-US" sz="2800" b="1" dirty="0">
              <a:latin typeface="+mn-lt"/>
            </a:endParaRPr>
          </a:p>
        </p:txBody>
      </p:sp>
      <p:cxnSp>
        <p:nvCxnSpPr>
          <p:cNvPr id="4" name="Straight Connector 3">
            <a:extLst>
              <a:ext uri="{FF2B5EF4-FFF2-40B4-BE49-F238E27FC236}">
                <a16:creationId xmlns:a16="http://schemas.microsoft.com/office/drawing/2014/main" id="{18D14D9C-C74F-411D-8A3B-938362A9445D}"/>
              </a:ext>
            </a:extLst>
          </p:cNvPr>
          <p:cNvCxnSpPr>
            <a:cxnSpLocks/>
          </p:cNvCxnSpPr>
          <p:nvPr/>
        </p:nvCxnSpPr>
        <p:spPr>
          <a:xfrm>
            <a:off x="1752600" y="2971800"/>
            <a:ext cx="48006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D52C3E5-D2B2-4D2D-A230-7ECBB4AFD3A4}"/>
              </a:ext>
            </a:extLst>
          </p:cNvPr>
          <p:cNvCxnSpPr>
            <a:cxnSpLocks/>
          </p:cNvCxnSpPr>
          <p:nvPr/>
        </p:nvCxnSpPr>
        <p:spPr>
          <a:xfrm>
            <a:off x="609600" y="3505200"/>
            <a:ext cx="2667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111047"/>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533400"/>
            <a:ext cx="8077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So the </a:t>
            </a:r>
            <a:r>
              <a:rPr lang="en-US" sz="3600" cap="small" dirty="0"/>
              <a:t>Lord</a:t>
            </a:r>
            <a:r>
              <a:rPr lang="en-US" sz="3600" dirty="0"/>
              <a:t> said to Moses, “Take Joshua the son of Nun, a man in whom is the Spirit, and lay your hand on him. </a:t>
            </a:r>
            <a:r>
              <a:rPr lang="en-US" sz="3600" b="1" baseline="30000" dirty="0"/>
              <a:t>19 </a:t>
            </a:r>
            <a:r>
              <a:rPr lang="en-US" sz="3600" dirty="0"/>
              <a:t>Make him stand before Eleazar the priest and all the congregation, and you shall commis-sion him in their sight. </a:t>
            </a:r>
            <a:r>
              <a:rPr lang="en-US" sz="3600" b="1" baseline="30000" dirty="0"/>
              <a:t>20 </a:t>
            </a:r>
            <a:r>
              <a:rPr lang="en-US" sz="3600" dirty="0"/>
              <a:t>You shall invest him with some of your authority, that all the congregation of the people of Israel may obey.	</a:t>
            </a:r>
            <a:r>
              <a:rPr lang="en-US" sz="2800" b="1" dirty="0"/>
              <a:t>Num 27:18-20</a:t>
            </a:r>
            <a:endParaRPr lang="en-US" sz="2800" dirty="0"/>
          </a:p>
        </p:txBody>
      </p:sp>
      <p:cxnSp>
        <p:nvCxnSpPr>
          <p:cNvPr id="3" name="Straight Connector 2">
            <a:extLst>
              <a:ext uri="{FF2B5EF4-FFF2-40B4-BE49-F238E27FC236}">
                <a16:creationId xmlns:a16="http://schemas.microsoft.com/office/drawing/2014/main" id="{32137C6B-2EF9-4AFB-8087-F59B40A4F671}"/>
              </a:ext>
            </a:extLst>
          </p:cNvPr>
          <p:cNvCxnSpPr>
            <a:cxnSpLocks/>
          </p:cNvCxnSpPr>
          <p:nvPr/>
        </p:nvCxnSpPr>
        <p:spPr>
          <a:xfrm>
            <a:off x="609600" y="1676400"/>
            <a:ext cx="66294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71336EF-FF84-4AB1-B885-1A4C748A3261}"/>
              </a:ext>
            </a:extLst>
          </p:cNvPr>
          <p:cNvCxnSpPr>
            <a:cxnSpLocks/>
          </p:cNvCxnSpPr>
          <p:nvPr/>
        </p:nvCxnSpPr>
        <p:spPr>
          <a:xfrm>
            <a:off x="6477000" y="1066800"/>
            <a:ext cx="1066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EB42C63-C54B-43E6-90EA-55655DC4FCC5}"/>
              </a:ext>
            </a:extLst>
          </p:cNvPr>
          <p:cNvCxnSpPr>
            <a:cxnSpLocks/>
          </p:cNvCxnSpPr>
          <p:nvPr/>
        </p:nvCxnSpPr>
        <p:spPr>
          <a:xfrm>
            <a:off x="609600" y="2209800"/>
            <a:ext cx="36576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286155"/>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1905000"/>
            <a:ext cx="8077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And Moses did as the </a:t>
            </a:r>
            <a:r>
              <a:rPr lang="en-US" sz="3600" cap="small" dirty="0"/>
              <a:t>Lord</a:t>
            </a:r>
            <a:r>
              <a:rPr lang="en-US" sz="3600" dirty="0"/>
              <a:t> commanded him. He took Joshua and made him stand before Eleazar the priest and the whole congregation, </a:t>
            </a:r>
            <a:r>
              <a:rPr lang="en-US" sz="3600" b="1" baseline="30000" dirty="0"/>
              <a:t>23 </a:t>
            </a:r>
            <a:r>
              <a:rPr lang="en-US" sz="3600" dirty="0"/>
              <a:t>and he laid his hands on him and commissioned him as the </a:t>
            </a:r>
            <a:r>
              <a:rPr lang="en-US" sz="3600" cap="small" dirty="0"/>
              <a:t>Lord</a:t>
            </a:r>
            <a:r>
              <a:rPr lang="en-US" sz="3600" dirty="0"/>
              <a:t> directed through Moses.	</a:t>
            </a:r>
            <a:r>
              <a:rPr lang="en-US" sz="2800" b="1" dirty="0"/>
              <a:t>Num 27:22-23</a:t>
            </a:r>
            <a:endParaRPr lang="en-US" sz="2800" dirty="0"/>
          </a:p>
        </p:txBody>
      </p:sp>
      <p:sp>
        <p:nvSpPr>
          <p:cNvPr id="3" name="TextBox 1">
            <a:extLst>
              <a:ext uri="{FF2B5EF4-FFF2-40B4-BE49-F238E27FC236}">
                <a16:creationId xmlns:a16="http://schemas.microsoft.com/office/drawing/2014/main" id="{6978C042-A426-4055-BCEE-412831AA2044}"/>
              </a:ext>
            </a:extLst>
          </p:cNvPr>
          <p:cNvSpPr txBox="1">
            <a:spLocks noChangeArrowheads="1"/>
          </p:cNvSpPr>
          <p:nvPr/>
        </p:nvSpPr>
        <p:spPr bwMode="auto">
          <a:xfrm>
            <a:off x="457200" y="533400"/>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latin typeface="+mn-lt"/>
              </a:rPr>
              <a:t>Shepherd- chosen by God </a:t>
            </a:r>
            <a:endParaRPr lang="en-US" sz="2800" b="1" dirty="0">
              <a:latin typeface="+mn-lt"/>
            </a:endParaRPr>
          </a:p>
        </p:txBody>
      </p:sp>
      <p:cxnSp>
        <p:nvCxnSpPr>
          <p:cNvPr id="4" name="Straight Connector 3">
            <a:extLst>
              <a:ext uri="{FF2B5EF4-FFF2-40B4-BE49-F238E27FC236}">
                <a16:creationId xmlns:a16="http://schemas.microsoft.com/office/drawing/2014/main" id="{6223ACDC-2B09-4C40-8787-A493A7ED4E8C}"/>
              </a:ext>
            </a:extLst>
          </p:cNvPr>
          <p:cNvCxnSpPr>
            <a:cxnSpLocks/>
          </p:cNvCxnSpPr>
          <p:nvPr/>
        </p:nvCxnSpPr>
        <p:spPr>
          <a:xfrm>
            <a:off x="609600" y="5181600"/>
            <a:ext cx="3810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15743C0-9783-4110-B233-F7B8626A1F9C}"/>
              </a:ext>
            </a:extLst>
          </p:cNvPr>
          <p:cNvCxnSpPr>
            <a:cxnSpLocks/>
          </p:cNvCxnSpPr>
          <p:nvPr/>
        </p:nvCxnSpPr>
        <p:spPr>
          <a:xfrm>
            <a:off x="1905000" y="4648200"/>
            <a:ext cx="4953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259902"/>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57200" y="609600"/>
            <a:ext cx="81534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800" b="1" dirty="0">
                <a:latin typeface="+mn-lt"/>
              </a:rPr>
              <a:t> </a:t>
            </a:r>
          </a:p>
          <a:p>
            <a:pPr algn="ctr">
              <a:tabLst>
                <a:tab pos="7780338" algn="r"/>
              </a:tabLst>
            </a:pPr>
            <a:r>
              <a:rPr lang="en-US" sz="4800" b="1" dirty="0">
                <a:latin typeface="+mn-lt"/>
              </a:rPr>
              <a:t> Joshua’s Story</a:t>
            </a:r>
          </a:p>
          <a:p>
            <a:pPr algn="ctr">
              <a:tabLst>
                <a:tab pos="7780338" algn="r"/>
              </a:tabLst>
            </a:pPr>
            <a:endParaRPr lang="en-US" sz="1000" b="1" dirty="0">
              <a:latin typeface="+mn-lt"/>
            </a:endParaRPr>
          </a:p>
          <a:p>
            <a:pPr algn="ctr">
              <a:tabLst>
                <a:tab pos="7780338" algn="r"/>
              </a:tabLst>
            </a:pPr>
            <a:endParaRPr lang="en-US" sz="1000" b="1" dirty="0">
              <a:latin typeface="+mn-lt"/>
            </a:endParaRPr>
          </a:p>
          <a:p>
            <a:pPr algn="ctr">
              <a:tabLst>
                <a:tab pos="7780338" algn="r"/>
              </a:tabLst>
            </a:pPr>
            <a:endParaRPr lang="en-US" sz="800" b="1" dirty="0">
              <a:latin typeface="+mn-lt"/>
            </a:endParaRPr>
          </a:p>
          <a:p>
            <a:pPr marL="465138" lvl="1" indent="-465138">
              <a:buAutoNum type="arabicPlain"/>
              <a:tabLst>
                <a:tab pos="465138" algn="l"/>
                <a:tab pos="7780338" algn="r"/>
              </a:tabLst>
            </a:pPr>
            <a:r>
              <a:rPr lang="en-US" sz="4000" b="1" dirty="0">
                <a:latin typeface="+mn-lt"/>
              </a:rPr>
              <a:t>Elder in Israel – Rephidim</a:t>
            </a:r>
            <a:r>
              <a:rPr lang="en-US" sz="2800" b="1" dirty="0">
                <a:latin typeface="+mn-lt"/>
              </a:rPr>
              <a:t>	Ex 17:5</a:t>
            </a:r>
          </a:p>
          <a:p>
            <a:pPr marL="0" lvl="1" indent="0">
              <a:tabLst>
                <a:tab pos="465138" algn="l"/>
                <a:tab pos="7780338" algn="r"/>
              </a:tabLst>
            </a:pPr>
            <a:endParaRPr lang="en-US" sz="800" b="1" dirty="0">
              <a:latin typeface="+mn-lt"/>
            </a:endParaRPr>
          </a:p>
          <a:p>
            <a:pPr marL="463550" lvl="1" indent="-463550">
              <a:buAutoNum type="arabicPlain" startAt="2"/>
              <a:tabLst>
                <a:tab pos="465138" algn="l"/>
                <a:tab pos="7780338" algn="r"/>
              </a:tabLst>
            </a:pPr>
            <a:r>
              <a:rPr lang="en-US" sz="4000" b="1" dirty="0">
                <a:latin typeface="+mn-lt"/>
              </a:rPr>
              <a:t>Entrusted in warfare for God	</a:t>
            </a:r>
            <a:r>
              <a:rPr lang="en-US" sz="2800" b="1" dirty="0">
                <a:latin typeface="+mn-lt"/>
              </a:rPr>
              <a:t>Ex 17:9</a:t>
            </a:r>
          </a:p>
          <a:p>
            <a:pPr marL="0" lvl="1" indent="0">
              <a:tabLst>
                <a:tab pos="465138" algn="l"/>
                <a:tab pos="7780338" algn="r"/>
              </a:tabLst>
            </a:pPr>
            <a:endParaRPr lang="en-US" sz="800" b="1" dirty="0">
              <a:latin typeface="+mn-lt"/>
            </a:endParaRPr>
          </a:p>
          <a:p>
            <a:pPr marL="463550" lvl="1" indent="-463550">
              <a:buAutoNum type="arabicPlain" startAt="3"/>
              <a:tabLst>
                <a:tab pos="465138" algn="l"/>
                <a:tab pos="7780338" algn="r"/>
              </a:tabLst>
            </a:pPr>
            <a:r>
              <a:rPr lang="en-US" sz="4000" b="1" dirty="0">
                <a:latin typeface="+mn-lt"/>
              </a:rPr>
              <a:t>Serves Moses</a:t>
            </a:r>
            <a:r>
              <a:rPr lang="en-US" sz="3200" dirty="0">
                <a:latin typeface="+mn-lt"/>
              </a:rPr>
              <a:t> (God’s servant)</a:t>
            </a:r>
            <a:r>
              <a:rPr lang="en-US" sz="2800" b="1" dirty="0">
                <a:latin typeface="+mn-lt"/>
              </a:rPr>
              <a:t>	Num 11:28</a:t>
            </a:r>
          </a:p>
          <a:p>
            <a:pPr marL="0" lvl="1" indent="0">
              <a:tabLst>
                <a:tab pos="465138" algn="l"/>
                <a:tab pos="7780338" algn="r"/>
              </a:tabLst>
            </a:pPr>
            <a:endParaRPr lang="en-US" sz="800" b="1" dirty="0">
              <a:latin typeface="+mn-lt"/>
            </a:endParaRPr>
          </a:p>
          <a:p>
            <a:pPr marL="463550" lvl="1" indent="-463550">
              <a:buAutoNum type="arabicPlain" startAt="4"/>
              <a:tabLst>
                <a:tab pos="465138" algn="l"/>
                <a:tab pos="7780338" algn="r"/>
              </a:tabLst>
            </a:pPr>
            <a:r>
              <a:rPr lang="en-US" sz="4000" b="1" dirty="0">
                <a:latin typeface="+mn-lt"/>
              </a:rPr>
              <a:t>Shepherd, chosen by God</a:t>
            </a:r>
            <a:r>
              <a:rPr lang="en-US" sz="2800" b="1" dirty="0">
                <a:latin typeface="+mn-lt"/>
              </a:rPr>
              <a:t>	Num 27:18</a:t>
            </a:r>
          </a:p>
          <a:p>
            <a:pPr marL="0" lvl="1" indent="0">
              <a:tabLst>
                <a:tab pos="465138" algn="l"/>
                <a:tab pos="7780338" algn="r"/>
              </a:tabLst>
            </a:pPr>
            <a:endParaRPr lang="en-US" sz="800" b="1" dirty="0">
              <a:latin typeface="+mn-lt"/>
            </a:endParaRPr>
          </a:p>
          <a:p>
            <a:pPr marL="0" lvl="1" indent="0">
              <a:tabLst>
                <a:tab pos="465138" algn="l"/>
                <a:tab pos="7780338" algn="r"/>
              </a:tabLst>
            </a:pPr>
            <a:r>
              <a:rPr lang="en-US" sz="4000" b="1" dirty="0">
                <a:latin typeface="+mn-lt"/>
              </a:rPr>
              <a:t>5	Leader, encouraged by God</a:t>
            </a:r>
            <a:r>
              <a:rPr lang="en-US" b="1" dirty="0">
                <a:latin typeface="+mn-lt"/>
              </a:rPr>
              <a:t>	</a:t>
            </a:r>
            <a:r>
              <a:rPr lang="en-US" sz="2800" b="1" dirty="0">
                <a:latin typeface="+mn-lt"/>
              </a:rPr>
              <a:t>Jos 1:6</a:t>
            </a:r>
          </a:p>
        </p:txBody>
      </p:sp>
    </p:spTree>
    <p:extLst>
      <p:ext uri="{BB962C8B-B14F-4D97-AF65-F5344CB8AC3E}">
        <p14:creationId xmlns:p14="http://schemas.microsoft.com/office/powerpoint/2010/main" val="1914397854"/>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95300" y="1676400"/>
            <a:ext cx="8077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After the death of Moses the servant of the </a:t>
            </a:r>
            <a:r>
              <a:rPr lang="en-US" sz="3600" cap="small" dirty="0"/>
              <a:t>Lord</a:t>
            </a:r>
            <a:r>
              <a:rPr lang="en-US" sz="3600" dirty="0"/>
              <a:t>, the </a:t>
            </a:r>
            <a:r>
              <a:rPr lang="en-US" sz="3600" cap="small" dirty="0"/>
              <a:t>Lord</a:t>
            </a:r>
            <a:r>
              <a:rPr lang="en-US" sz="3600" dirty="0"/>
              <a:t> said to Joshua the son of Nun, Moses’ assistant, </a:t>
            </a:r>
            <a:r>
              <a:rPr lang="en-US" sz="3600" b="1" baseline="30000" dirty="0"/>
              <a:t>2 </a:t>
            </a:r>
            <a:r>
              <a:rPr lang="en-US" sz="3600" dirty="0"/>
              <a:t>“Moses my servant is dead. Now therefore arise, go over this Jordan, you and all this people, into the land that I am giving to them, to the people of Israel. </a:t>
            </a:r>
          </a:p>
          <a:p>
            <a:pPr>
              <a:tabLst>
                <a:tab pos="7780338" algn="r"/>
              </a:tabLst>
            </a:pPr>
            <a:r>
              <a:rPr lang="en-US" sz="3600" dirty="0"/>
              <a:t>	</a:t>
            </a:r>
            <a:r>
              <a:rPr lang="en-US" sz="2800" b="1" dirty="0"/>
              <a:t>Jos 1:1-2</a:t>
            </a:r>
            <a:endParaRPr lang="en-US" sz="2800" dirty="0"/>
          </a:p>
        </p:txBody>
      </p:sp>
      <p:sp>
        <p:nvSpPr>
          <p:cNvPr id="3" name="TextBox 1">
            <a:extLst>
              <a:ext uri="{FF2B5EF4-FFF2-40B4-BE49-F238E27FC236}">
                <a16:creationId xmlns:a16="http://schemas.microsoft.com/office/drawing/2014/main" id="{6978C042-A426-4055-BCEE-412831AA2044}"/>
              </a:ext>
            </a:extLst>
          </p:cNvPr>
          <p:cNvSpPr txBox="1">
            <a:spLocks noChangeArrowheads="1"/>
          </p:cNvSpPr>
          <p:nvPr/>
        </p:nvSpPr>
        <p:spPr bwMode="auto">
          <a:xfrm>
            <a:off x="457200" y="533400"/>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4800" b="1" dirty="0">
                <a:latin typeface="+mn-lt"/>
              </a:rPr>
              <a:t>Leader encouraged by God </a:t>
            </a:r>
            <a:endParaRPr lang="en-US" sz="2800" b="1" dirty="0">
              <a:latin typeface="+mn-lt"/>
            </a:endParaRPr>
          </a:p>
        </p:txBody>
      </p:sp>
    </p:spTree>
    <p:extLst>
      <p:ext uri="{BB962C8B-B14F-4D97-AF65-F5344CB8AC3E}">
        <p14:creationId xmlns:p14="http://schemas.microsoft.com/office/powerpoint/2010/main" val="1014252788"/>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762000"/>
            <a:ext cx="8001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t>Every place that the sole of your foot will tread upon I have given to you, just as I promised to Moses. </a:t>
            </a:r>
            <a:r>
              <a:rPr lang="en-US" sz="3600" b="1" baseline="30000" dirty="0"/>
              <a:t>4 </a:t>
            </a:r>
            <a:r>
              <a:rPr lang="en-US" sz="3600" dirty="0"/>
              <a:t>From the wilderness and this Lebanon as far as the great river, the river Euphrates, all the land of the Hittites to the Great Sea toward the going down of the sun shall be your territory. </a:t>
            </a:r>
          </a:p>
          <a:p>
            <a:pPr>
              <a:tabLst>
                <a:tab pos="7780338" algn="r"/>
              </a:tabLst>
            </a:pPr>
            <a:r>
              <a:rPr lang="en-US" sz="3600" dirty="0"/>
              <a:t> 	</a:t>
            </a:r>
            <a:r>
              <a:rPr lang="en-US" sz="2800" b="1" dirty="0"/>
              <a:t>Jos 1:3-4</a:t>
            </a:r>
            <a:endParaRPr lang="en-US" sz="2800" dirty="0"/>
          </a:p>
        </p:txBody>
      </p:sp>
      <p:cxnSp>
        <p:nvCxnSpPr>
          <p:cNvPr id="3" name="Straight Connector 2">
            <a:extLst>
              <a:ext uri="{FF2B5EF4-FFF2-40B4-BE49-F238E27FC236}">
                <a16:creationId xmlns:a16="http://schemas.microsoft.com/office/drawing/2014/main" id="{DB6F8A5E-DF96-4F4C-9BBB-C445B0F8045D}"/>
              </a:ext>
            </a:extLst>
          </p:cNvPr>
          <p:cNvCxnSpPr>
            <a:cxnSpLocks/>
          </p:cNvCxnSpPr>
          <p:nvPr/>
        </p:nvCxnSpPr>
        <p:spPr>
          <a:xfrm>
            <a:off x="685800" y="1371600"/>
            <a:ext cx="73914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5D2CF90-19EC-40C9-B064-F5A51A3BF254}"/>
              </a:ext>
            </a:extLst>
          </p:cNvPr>
          <p:cNvCxnSpPr>
            <a:cxnSpLocks/>
          </p:cNvCxnSpPr>
          <p:nvPr/>
        </p:nvCxnSpPr>
        <p:spPr>
          <a:xfrm>
            <a:off x="685800" y="1905000"/>
            <a:ext cx="6781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
        <p:nvSpPr>
          <p:cNvPr id="7" name="Arrow: Down 6">
            <a:extLst>
              <a:ext uri="{FF2B5EF4-FFF2-40B4-BE49-F238E27FC236}">
                <a16:creationId xmlns:a16="http://schemas.microsoft.com/office/drawing/2014/main" id="{6398335C-01D2-4B97-B7AC-627E8B956F68}"/>
              </a:ext>
            </a:extLst>
          </p:cNvPr>
          <p:cNvSpPr/>
          <p:nvPr/>
        </p:nvSpPr>
        <p:spPr>
          <a:xfrm flipV="1">
            <a:off x="1371600" y="5334000"/>
            <a:ext cx="3685032" cy="506313"/>
          </a:xfrm>
          <a:prstGeom prst="downArrow">
            <a:avLst/>
          </a:prstGeom>
          <a:solidFill>
            <a:schemeClr val="tx1"/>
          </a:solidFill>
          <a:ln w="762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2572653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762000"/>
            <a:ext cx="8001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No man shall be able to stand before you all the days of your life. Just as I was with Moses, so I will be with you. I will not leave you or forsake you. </a:t>
            </a:r>
            <a:r>
              <a:rPr lang="en-US" sz="3600" b="1" baseline="30000" dirty="0"/>
              <a:t>6 </a:t>
            </a:r>
            <a:r>
              <a:rPr lang="en-US" sz="3600" dirty="0"/>
              <a:t>Be strong and courageous, for you shall cause this people to inherit the land that I swore to their fathers to give them. </a:t>
            </a:r>
            <a:r>
              <a:rPr lang="en-US" sz="3600" b="1" baseline="30000" dirty="0"/>
              <a:t>7 </a:t>
            </a:r>
            <a:r>
              <a:rPr lang="en-US" sz="3600" dirty="0"/>
              <a:t>Only be strong and very courageous, 	</a:t>
            </a:r>
            <a:r>
              <a:rPr lang="en-US" sz="2800" b="1" dirty="0"/>
              <a:t>Jos 1:5-7a</a:t>
            </a:r>
            <a:endParaRPr lang="en-US" sz="2800" dirty="0"/>
          </a:p>
        </p:txBody>
      </p:sp>
      <p:cxnSp>
        <p:nvCxnSpPr>
          <p:cNvPr id="3" name="Straight Connector 2">
            <a:extLst>
              <a:ext uri="{FF2B5EF4-FFF2-40B4-BE49-F238E27FC236}">
                <a16:creationId xmlns:a16="http://schemas.microsoft.com/office/drawing/2014/main" id="{2BE31777-33BE-4E82-B256-5121105AE150}"/>
              </a:ext>
            </a:extLst>
          </p:cNvPr>
          <p:cNvCxnSpPr>
            <a:cxnSpLocks/>
          </p:cNvCxnSpPr>
          <p:nvPr/>
        </p:nvCxnSpPr>
        <p:spPr>
          <a:xfrm>
            <a:off x="609600" y="2971800"/>
            <a:ext cx="7620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6585EF4-6F4A-4297-BF11-F6B8DBEF71CB}"/>
              </a:ext>
            </a:extLst>
          </p:cNvPr>
          <p:cNvCxnSpPr>
            <a:cxnSpLocks/>
          </p:cNvCxnSpPr>
          <p:nvPr/>
        </p:nvCxnSpPr>
        <p:spPr>
          <a:xfrm>
            <a:off x="609600" y="3505200"/>
            <a:ext cx="47244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4968207-82EE-4D17-AD10-0BCD2A3286F6}"/>
              </a:ext>
            </a:extLst>
          </p:cNvPr>
          <p:cNvCxnSpPr>
            <a:cxnSpLocks/>
          </p:cNvCxnSpPr>
          <p:nvPr/>
        </p:nvCxnSpPr>
        <p:spPr>
          <a:xfrm>
            <a:off x="2133600" y="5181600"/>
            <a:ext cx="4953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6E3BF43-21FA-498E-959E-1BBFFE7ECD3E}"/>
              </a:ext>
            </a:extLst>
          </p:cNvPr>
          <p:cNvCxnSpPr>
            <a:cxnSpLocks/>
          </p:cNvCxnSpPr>
          <p:nvPr/>
        </p:nvCxnSpPr>
        <p:spPr>
          <a:xfrm>
            <a:off x="609600" y="5715000"/>
            <a:ext cx="2362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883833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
                                        <p:tgtEl>
                                          <p:spTgt spid="3"/>
                                        </p:tgtEl>
                                      </p:cBhvr>
                                    </p:animEffect>
                                  </p:childTnLst>
                                </p:cTn>
                              </p:par>
                            </p:childTnLst>
                          </p:cTn>
                        </p:par>
                        <p:par>
                          <p:cTn id="8" fill="hold">
                            <p:stCondLst>
                              <p:cond delay="3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000"/>
                                        <p:tgtEl>
                                          <p:spTgt spid="4"/>
                                        </p:tgtEl>
                                      </p:cBhvr>
                                    </p:animEffect>
                                  </p:childTnLst>
                                </p:cTn>
                              </p:par>
                            </p:childTnLst>
                          </p:cTn>
                        </p:par>
                        <p:par>
                          <p:cTn id="12" fill="hold">
                            <p:stCondLst>
                              <p:cond delay="5000"/>
                            </p:stCondLst>
                            <p:childTnLst>
                              <p:par>
                                <p:cTn id="13" presetID="22" presetClass="entr" presetSubtype="8" fill="hold" nodeType="afterEffect">
                                  <p:stCondLst>
                                    <p:cond delay="20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000"/>
                                        <p:tgtEl>
                                          <p:spTgt spid="8"/>
                                        </p:tgtEl>
                                      </p:cBhvr>
                                    </p:animEffect>
                                  </p:childTnLst>
                                </p:cTn>
                              </p:par>
                            </p:childTnLst>
                          </p:cTn>
                        </p:par>
                        <p:par>
                          <p:cTn id="16" fill="hold">
                            <p:stCondLst>
                              <p:cond delay="90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381000" y="228600"/>
            <a:ext cx="81534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800" b="1" dirty="0">
                <a:latin typeface="+mn-lt"/>
              </a:rPr>
              <a:t> </a:t>
            </a:r>
          </a:p>
          <a:p>
            <a:pPr algn="ctr">
              <a:tabLst>
                <a:tab pos="7780338" algn="r"/>
              </a:tabLst>
            </a:pPr>
            <a:r>
              <a:rPr lang="en-US" sz="4800" b="1" dirty="0">
                <a:latin typeface="+mn-lt"/>
              </a:rPr>
              <a:t>Joshua and His God</a:t>
            </a:r>
          </a:p>
          <a:p>
            <a:pPr algn="ctr">
              <a:tabLst>
                <a:tab pos="7780338" algn="r"/>
              </a:tabLst>
            </a:pPr>
            <a:endParaRPr lang="en-US" sz="800" b="1" dirty="0">
              <a:latin typeface="+mn-lt"/>
            </a:endParaRPr>
          </a:p>
          <a:p>
            <a:pPr marL="465138" lvl="1" indent="-465138">
              <a:buAutoNum type="arabicPlain"/>
              <a:tabLst>
                <a:tab pos="465138" algn="l"/>
                <a:tab pos="7780338" algn="r"/>
              </a:tabLst>
            </a:pPr>
            <a:r>
              <a:rPr lang="en-US" sz="4000" b="1" dirty="0">
                <a:latin typeface="+mn-lt"/>
              </a:rPr>
              <a:t>God reveals him</a:t>
            </a:r>
            <a:r>
              <a:rPr lang="en-US" sz="2800" b="1" dirty="0">
                <a:latin typeface="+mn-lt"/>
              </a:rPr>
              <a:t>	midst grumbling</a:t>
            </a:r>
          </a:p>
          <a:p>
            <a:pPr marL="0" lvl="1" indent="0">
              <a:tabLst>
                <a:tab pos="465138" algn="l"/>
                <a:tab pos="7780338" algn="r"/>
              </a:tabLst>
            </a:pPr>
            <a:r>
              <a:rPr lang="en-US" sz="4000" b="1" dirty="0">
                <a:latin typeface="+mn-lt"/>
              </a:rPr>
              <a:t>2	God tests him	</a:t>
            </a:r>
            <a:r>
              <a:rPr lang="en-US" sz="2800" b="1" dirty="0">
                <a:latin typeface="+mn-lt"/>
              </a:rPr>
              <a:t>Go up in battle</a:t>
            </a:r>
          </a:p>
          <a:p>
            <a:pPr marL="0" lvl="1" indent="0">
              <a:tabLst>
                <a:tab pos="465138" algn="l"/>
                <a:tab pos="7780338" algn="r"/>
              </a:tabLst>
            </a:pPr>
            <a:r>
              <a:rPr lang="en-US" sz="4000" b="1" dirty="0">
                <a:latin typeface="+mn-lt"/>
              </a:rPr>
              <a:t>3	God mentors him</a:t>
            </a:r>
            <a:r>
              <a:rPr lang="en-US" sz="2800" b="1" dirty="0">
                <a:latin typeface="+mn-lt"/>
              </a:rPr>
              <a:t>	serving Moses</a:t>
            </a:r>
          </a:p>
          <a:p>
            <a:pPr marL="0" lvl="1" indent="0">
              <a:tabLst>
                <a:tab pos="465138" algn="l"/>
                <a:tab pos="7780338" algn="r"/>
              </a:tabLst>
            </a:pPr>
            <a:r>
              <a:rPr lang="en-US" sz="4000" b="1" dirty="0">
                <a:latin typeface="+mn-lt"/>
              </a:rPr>
              <a:t>4	God entrusts him</a:t>
            </a:r>
            <a:r>
              <a:rPr lang="en-US" sz="2800" b="1" dirty="0">
                <a:latin typeface="+mn-lt"/>
              </a:rPr>
              <a:t>	to shepherd His people</a:t>
            </a:r>
          </a:p>
          <a:p>
            <a:pPr marL="465138" lvl="1" indent="-465138">
              <a:buAutoNum type="arabicPlain" startAt="5"/>
              <a:tabLst>
                <a:tab pos="465138" algn="l"/>
                <a:tab pos="7780338" algn="r"/>
              </a:tabLst>
            </a:pPr>
            <a:r>
              <a:rPr lang="en-US" sz="4000" b="1" dirty="0">
                <a:latin typeface="+mn-lt"/>
              </a:rPr>
              <a:t>God encourages him</a:t>
            </a:r>
            <a:r>
              <a:rPr lang="en-US" b="1" dirty="0">
                <a:latin typeface="+mn-lt"/>
              </a:rPr>
              <a:t>	</a:t>
            </a:r>
            <a:r>
              <a:rPr lang="en-US" sz="2800" b="1" dirty="0">
                <a:latin typeface="+mn-lt"/>
              </a:rPr>
              <a:t>I will be with you</a:t>
            </a:r>
          </a:p>
          <a:p>
            <a:pPr>
              <a:tabLst>
                <a:tab pos="7780338" algn="r"/>
              </a:tabLst>
            </a:pPr>
            <a:r>
              <a:rPr lang="en-US" sz="3200" dirty="0">
                <a:latin typeface="+mn-lt"/>
              </a:rPr>
              <a:t>Have I not commanded you? Be strong and courageous. Do not be frightened, and do not be dismayed, for the </a:t>
            </a:r>
            <a:r>
              <a:rPr lang="en-US" sz="3200" cap="small" dirty="0">
                <a:latin typeface="+mn-lt"/>
              </a:rPr>
              <a:t>Lord</a:t>
            </a:r>
            <a:r>
              <a:rPr lang="en-US" sz="3200" dirty="0">
                <a:latin typeface="+mn-lt"/>
              </a:rPr>
              <a:t> your God is with you wherever you go.”	Jos 1:9</a:t>
            </a:r>
            <a:endParaRPr lang="en-US" sz="2800" b="1" dirty="0">
              <a:latin typeface="+mn-lt"/>
            </a:endParaRPr>
          </a:p>
        </p:txBody>
      </p:sp>
      <p:cxnSp>
        <p:nvCxnSpPr>
          <p:cNvPr id="3" name="Straight Connector 2">
            <a:extLst>
              <a:ext uri="{FF2B5EF4-FFF2-40B4-BE49-F238E27FC236}">
                <a16:creationId xmlns:a16="http://schemas.microsoft.com/office/drawing/2014/main" id="{8CC5D71F-24E2-42B8-81CC-1165A7BC1819}"/>
              </a:ext>
            </a:extLst>
          </p:cNvPr>
          <p:cNvCxnSpPr>
            <a:cxnSpLocks/>
          </p:cNvCxnSpPr>
          <p:nvPr/>
        </p:nvCxnSpPr>
        <p:spPr>
          <a:xfrm>
            <a:off x="5297606" y="4724400"/>
            <a:ext cx="1600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A6F65EA-04A3-4EF5-9EDE-24B0737010A5}"/>
              </a:ext>
            </a:extLst>
          </p:cNvPr>
          <p:cNvCxnSpPr>
            <a:cxnSpLocks/>
          </p:cNvCxnSpPr>
          <p:nvPr/>
        </p:nvCxnSpPr>
        <p:spPr>
          <a:xfrm>
            <a:off x="2514600" y="5257800"/>
            <a:ext cx="3505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80BA6EC-0371-431C-9FD9-5EBA5631EAFA}"/>
              </a:ext>
            </a:extLst>
          </p:cNvPr>
          <p:cNvCxnSpPr>
            <a:cxnSpLocks/>
          </p:cNvCxnSpPr>
          <p:nvPr/>
        </p:nvCxnSpPr>
        <p:spPr>
          <a:xfrm>
            <a:off x="457200" y="5257800"/>
            <a:ext cx="1981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42621A-A664-426B-9D9F-FD358817359F}"/>
              </a:ext>
            </a:extLst>
          </p:cNvPr>
          <p:cNvCxnSpPr>
            <a:cxnSpLocks/>
          </p:cNvCxnSpPr>
          <p:nvPr/>
        </p:nvCxnSpPr>
        <p:spPr>
          <a:xfrm>
            <a:off x="457200" y="5715000"/>
            <a:ext cx="20574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FCADE2-7359-49B4-BBE1-DB8629294DF1}"/>
              </a:ext>
            </a:extLst>
          </p:cNvPr>
          <p:cNvCxnSpPr>
            <a:cxnSpLocks/>
          </p:cNvCxnSpPr>
          <p:nvPr/>
        </p:nvCxnSpPr>
        <p:spPr>
          <a:xfrm>
            <a:off x="6958084" y="5257800"/>
            <a:ext cx="1042916"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CE42B4F2-12B4-489A-9E10-0ACD9766E7F1}"/>
              </a:ext>
            </a:extLst>
          </p:cNvPr>
          <p:cNvSpPr/>
          <p:nvPr/>
        </p:nvSpPr>
        <p:spPr>
          <a:xfrm>
            <a:off x="3276600" y="5334000"/>
            <a:ext cx="5029200" cy="3810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4504157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750"/>
                                        <p:tgtEl>
                                          <p:spTgt spid="9"/>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2000"/>
                                        <p:tgtEl>
                                          <p:spTgt spid="4"/>
                                        </p:tgtEl>
                                      </p:cBhvr>
                                    </p:animEffect>
                                  </p:childTnLst>
                                </p:cTn>
                              </p:par>
                            </p:childTnLst>
                          </p:cTn>
                        </p:par>
                        <p:par>
                          <p:cTn id="16" fill="hold">
                            <p:stCondLst>
                              <p:cond delay="375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childTnLst>
                          </p:cTn>
                        </p:par>
                        <p:par>
                          <p:cTn id="20" fill="hold">
                            <p:stCondLst>
                              <p:cond delay="45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childTnLst>
                          </p:cTn>
                        </p:par>
                        <p:par>
                          <p:cTn id="24" fill="hold">
                            <p:stCondLst>
                              <p:cond delay="5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3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BCFE406-5796-4965-844C-78BD1B77261C}"/>
              </a:ext>
            </a:extLst>
          </p:cNvPr>
          <p:cNvSpPr txBox="1">
            <a:spLocks noChangeArrowheads="1"/>
          </p:cNvSpPr>
          <p:nvPr/>
        </p:nvSpPr>
        <p:spPr bwMode="auto">
          <a:xfrm>
            <a:off x="457200" y="304800"/>
            <a:ext cx="8153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6000" b="1" i="1" dirty="0">
                <a:latin typeface="+mn-lt"/>
              </a:rPr>
              <a:t>Will you trust Jesus,</a:t>
            </a:r>
            <a:r>
              <a:rPr lang="en-US" sz="6000" b="1" i="1" dirty="0">
                <a:solidFill>
                  <a:srgbClr val="3E0000"/>
                </a:solidFill>
                <a:latin typeface="+mn-lt"/>
              </a:rPr>
              <a:t> the Lord and giver of life, </a:t>
            </a:r>
            <a:r>
              <a:rPr lang="en-US" sz="6000" b="1" i="1" dirty="0">
                <a:latin typeface="+mn-lt"/>
              </a:rPr>
              <a:t>with your battles?</a:t>
            </a:r>
            <a:r>
              <a:rPr lang="en-US" sz="6000" b="1" i="1" dirty="0">
                <a:solidFill>
                  <a:srgbClr val="3E0000"/>
                </a:solidFill>
                <a:latin typeface="+mn-lt"/>
              </a:rPr>
              <a:t>  </a:t>
            </a:r>
          </a:p>
        </p:txBody>
      </p:sp>
      <p:sp>
        <p:nvSpPr>
          <p:cNvPr id="4" name="TextBox 1">
            <a:extLst>
              <a:ext uri="{FF2B5EF4-FFF2-40B4-BE49-F238E27FC236}">
                <a16:creationId xmlns:a16="http://schemas.microsoft.com/office/drawing/2014/main" id="{2FCBA75A-05D2-4D3F-BBAF-D3822432F82F}"/>
              </a:ext>
            </a:extLst>
          </p:cNvPr>
          <p:cNvSpPr txBox="1">
            <a:spLocks noChangeArrowheads="1"/>
          </p:cNvSpPr>
          <p:nvPr/>
        </p:nvSpPr>
        <p:spPr bwMode="auto">
          <a:xfrm>
            <a:off x="651711" y="3702501"/>
            <a:ext cx="7620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latin typeface="+mn-lt"/>
              </a:rPr>
              <a:t>Be strong and courageous. Do not be frightened, and do not be dismayed, for the </a:t>
            </a:r>
            <a:r>
              <a:rPr lang="en-US" sz="3600" cap="small" dirty="0">
                <a:latin typeface="+mn-lt"/>
              </a:rPr>
              <a:t>Lord</a:t>
            </a:r>
            <a:r>
              <a:rPr lang="en-US" sz="3600" dirty="0">
                <a:latin typeface="+mn-lt"/>
              </a:rPr>
              <a:t> your God is with you wherever you go.	</a:t>
            </a:r>
            <a:r>
              <a:rPr lang="en-US" sz="2800" b="1" dirty="0">
                <a:latin typeface="+mn-lt"/>
              </a:rPr>
              <a:t>Jos 1:9</a:t>
            </a:r>
          </a:p>
        </p:txBody>
      </p:sp>
    </p:spTree>
    <p:extLst>
      <p:ext uri="{BB962C8B-B14F-4D97-AF65-F5344CB8AC3E}">
        <p14:creationId xmlns:p14="http://schemas.microsoft.com/office/powerpoint/2010/main" val="2990967532"/>
      </p:ext>
    </p:extLst>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8F34EB-0D41-4464-9A32-F9884C26E999}"/>
              </a:ext>
            </a:extLst>
          </p:cNvPr>
          <p:cNvSpPr txBox="1">
            <a:spLocks noChangeArrowheads="1"/>
          </p:cNvSpPr>
          <p:nvPr/>
        </p:nvSpPr>
        <p:spPr bwMode="auto">
          <a:xfrm>
            <a:off x="457200" y="381000"/>
            <a:ext cx="81534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8750" algn="r"/>
              </a:tabLst>
            </a:pPr>
            <a:r>
              <a:rPr lang="en-US" sz="3400" dirty="0"/>
              <a:t>“Send men to spy out the land of Canaan, which I am giving to the people of Israel. From each tribe of their fathers you shall send a man, every one a chief among them.” </a:t>
            </a:r>
            <a:r>
              <a:rPr lang="en-US" sz="3400" b="1" baseline="30000" dirty="0"/>
              <a:t>3 </a:t>
            </a:r>
            <a:r>
              <a:rPr lang="en-US" sz="3400" dirty="0"/>
              <a:t>So Moses sent them from the wilderness of Paran, according to the command of the </a:t>
            </a:r>
            <a:r>
              <a:rPr lang="en-US" sz="3400" cap="small" dirty="0"/>
              <a:t>Lord</a:t>
            </a:r>
            <a:r>
              <a:rPr lang="en-US" sz="3400" dirty="0"/>
              <a:t>, all of them men who were heads of the people of Israel... </a:t>
            </a:r>
            <a:r>
              <a:rPr lang="en-US" sz="3400" b="1" baseline="30000" dirty="0"/>
              <a:t>8 </a:t>
            </a:r>
            <a:r>
              <a:rPr lang="en-US" sz="3400" dirty="0"/>
              <a:t>from the tribe of Ephraim, Hoshea the son of Nun...  </a:t>
            </a:r>
            <a:r>
              <a:rPr lang="en-US" sz="3400" b="1" baseline="30000" dirty="0"/>
              <a:t>16 </a:t>
            </a:r>
            <a:r>
              <a:rPr lang="en-US" sz="3400" dirty="0"/>
              <a:t>Moses called Hoshea the son of Nun Joshua.</a:t>
            </a:r>
            <a:r>
              <a:rPr lang="en-US" sz="2400" dirty="0"/>
              <a:t> 	</a:t>
            </a:r>
            <a:r>
              <a:rPr lang="en-US" sz="2400" b="1" dirty="0"/>
              <a:t>Num 13:2-3, 8a, 16</a:t>
            </a:r>
            <a:endParaRPr lang="en-US" sz="2400" dirty="0"/>
          </a:p>
        </p:txBody>
      </p:sp>
      <p:cxnSp>
        <p:nvCxnSpPr>
          <p:cNvPr id="4" name="Straight Connector 3">
            <a:extLst>
              <a:ext uri="{FF2B5EF4-FFF2-40B4-BE49-F238E27FC236}">
                <a16:creationId xmlns:a16="http://schemas.microsoft.com/office/drawing/2014/main" id="{F3E59F30-F32F-4198-B219-1B3421359809}"/>
              </a:ext>
            </a:extLst>
          </p:cNvPr>
          <p:cNvCxnSpPr/>
          <p:nvPr/>
        </p:nvCxnSpPr>
        <p:spPr>
          <a:xfrm>
            <a:off x="5791200" y="5029200"/>
            <a:ext cx="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5F36C4E-3BCB-426F-B5D6-A96AF3EE57F3}"/>
              </a:ext>
            </a:extLst>
          </p:cNvPr>
          <p:cNvCxnSpPr>
            <a:cxnSpLocks/>
          </p:cNvCxnSpPr>
          <p:nvPr/>
        </p:nvCxnSpPr>
        <p:spPr>
          <a:xfrm>
            <a:off x="6248400" y="5562600"/>
            <a:ext cx="2209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1BCC1DE-7066-4574-92AD-114765A857D7}"/>
              </a:ext>
            </a:extLst>
          </p:cNvPr>
          <p:cNvCxnSpPr>
            <a:cxnSpLocks/>
          </p:cNvCxnSpPr>
          <p:nvPr/>
        </p:nvCxnSpPr>
        <p:spPr>
          <a:xfrm>
            <a:off x="533400" y="6096000"/>
            <a:ext cx="36576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7FAE6DB-4F15-4F87-A86F-4F597B4B8040}"/>
              </a:ext>
            </a:extLst>
          </p:cNvPr>
          <p:cNvCxnSpPr>
            <a:cxnSpLocks/>
          </p:cNvCxnSpPr>
          <p:nvPr/>
        </p:nvCxnSpPr>
        <p:spPr>
          <a:xfrm>
            <a:off x="5791200" y="5029200"/>
            <a:ext cx="2209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F2AF022-F17B-45E8-9C4D-AF36E622A5AD}"/>
              </a:ext>
            </a:extLst>
          </p:cNvPr>
          <p:cNvCxnSpPr>
            <a:cxnSpLocks/>
          </p:cNvCxnSpPr>
          <p:nvPr/>
        </p:nvCxnSpPr>
        <p:spPr>
          <a:xfrm>
            <a:off x="533400" y="5562600"/>
            <a:ext cx="2209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493863"/>
      </p:ext>
    </p:extLst>
  </p:cSld>
  <p:clrMapOvr>
    <a:masterClrMapping/>
  </p:clrMapOvr>
  <p:transition spd="slow">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4BE373E-2A42-48CC-8DBC-585BE5B763C8}"/>
              </a:ext>
            </a:extLst>
          </p:cNvPr>
          <p:cNvSpPr txBox="1">
            <a:spLocks noChangeArrowheads="1"/>
          </p:cNvSpPr>
          <p:nvPr/>
        </p:nvSpPr>
        <p:spPr bwMode="auto">
          <a:xfrm>
            <a:off x="501316" y="541882"/>
            <a:ext cx="8001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indent="-465138" algn="ctr">
              <a:tabLst>
                <a:tab pos="7780338" algn="r"/>
              </a:tabLst>
            </a:pPr>
            <a:r>
              <a:rPr lang="en-US" sz="6000" b="1" dirty="0">
                <a:latin typeface="+mn-lt"/>
              </a:rPr>
              <a:t>Joshua’s </a:t>
            </a:r>
            <a:r>
              <a:rPr lang="en-US" sz="6000" b="1" u="sng" dirty="0">
                <a:uFill>
                  <a:solidFill>
                    <a:srgbClr val="4C0000"/>
                  </a:solidFill>
                </a:uFill>
                <a:latin typeface="+mn-lt"/>
              </a:rPr>
              <a:t>name is significant</a:t>
            </a:r>
            <a:r>
              <a:rPr lang="en-US" sz="6000" b="1" dirty="0">
                <a:latin typeface="+mn-lt"/>
              </a:rPr>
              <a:t>! </a:t>
            </a:r>
            <a:endParaRPr lang="en-US" sz="6000" b="1" dirty="0">
              <a:solidFill>
                <a:srgbClr val="0070C0"/>
              </a:solidFill>
              <a:latin typeface="+mn-lt"/>
            </a:endParaRPr>
          </a:p>
        </p:txBody>
      </p:sp>
      <p:sp>
        <p:nvSpPr>
          <p:cNvPr id="6" name="TextBox 1">
            <a:extLst>
              <a:ext uri="{FF2B5EF4-FFF2-40B4-BE49-F238E27FC236}">
                <a16:creationId xmlns:a16="http://schemas.microsoft.com/office/drawing/2014/main" id="{461D26DA-C388-40B0-AC99-50497E2F8FDF}"/>
              </a:ext>
            </a:extLst>
          </p:cNvPr>
          <p:cNvSpPr txBox="1">
            <a:spLocks noChangeArrowheads="1"/>
          </p:cNvSpPr>
          <p:nvPr/>
        </p:nvSpPr>
        <p:spPr bwMode="auto">
          <a:xfrm>
            <a:off x="425116" y="3097463"/>
            <a:ext cx="8153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6000" b="1" dirty="0">
                <a:uFill>
                  <a:solidFill>
                    <a:srgbClr val="3E0000"/>
                  </a:solidFill>
                </a:uFill>
                <a:latin typeface="Calibri" panose="020F0502020204030204" pitchFamily="34" charset="0"/>
              </a:rPr>
              <a:t>Joshua, or </a:t>
            </a:r>
            <a:r>
              <a:rPr lang="en-US" sz="6000" b="1" u="sng" dirty="0">
                <a:uFill>
                  <a:solidFill>
                    <a:srgbClr val="3E0000"/>
                  </a:solidFill>
                </a:uFill>
                <a:latin typeface="Calibri" panose="020F0502020204030204" pitchFamily="34" charset="0"/>
              </a:rPr>
              <a:t>Hosea </a:t>
            </a:r>
            <a:r>
              <a:rPr lang="en-US" sz="4800" i="1" dirty="0">
                <a:uFill>
                  <a:solidFill>
                    <a:srgbClr val="3E0000"/>
                  </a:solidFill>
                </a:uFill>
                <a:latin typeface="Calibri" panose="020F0502020204030204" pitchFamily="34" charset="0"/>
              </a:rPr>
              <a:t>[salvation]</a:t>
            </a:r>
            <a:r>
              <a:rPr lang="en-US" sz="6000" b="1" dirty="0">
                <a:uFill>
                  <a:solidFill>
                    <a:srgbClr val="3E0000"/>
                  </a:solidFill>
                </a:uFill>
                <a:latin typeface="Calibri" panose="020F0502020204030204" pitchFamily="34" charset="0"/>
              </a:rPr>
              <a:t>, means:</a:t>
            </a:r>
            <a:r>
              <a:rPr lang="en-US" sz="6000" b="1" u="sng" dirty="0">
                <a:uFill>
                  <a:solidFill>
                    <a:srgbClr val="3E0000"/>
                  </a:solidFill>
                </a:uFill>
                <a:latin typeface="Calibri" panose="020F0502020204030204" pitchFamily="34" charset="0"/>
              </a:rPr>
              <a:t> Jehovah</a:t>
            </a:r>
            <a:r>
              <a:rPr lang="en-US" sz="6000" b="1" dirty="0">
                <a:uFill>
                  <a:solidFill>
                    <a:srgbClr val="3E0000"/>
                  </a:solidFill>
                </a:uFill>
                <a:latin typeface="Calibri" panose="020F0502020204030204" pitchFamily="34" charset="0"/>
              </a:rPr>
              <a:t> </a:t>
            </a:r>
            <a:r>
              <a:rPr lang="en-US" sz="6000" b="1" u="sng" dirty="0">
                <a:uFill>
                  <a:solidFill>
                    <a:srgbClr val="3E0000"/>
                  </a:solidFill>
                </a:uFill>
                <a:latin typeface="Calibri" panose="020F0502020204030204" pitchFamily="34" charset="0"/>
              </a:rPr>
              <a:t>saves! </a:t>
            </a:r>
            <a:endParaRPr lang="en-US" sz="6000" b="1" u="sng" dirty="0">
              <a:solidFill>
                <a:srgbClr val="0070C0"/>
              </a:solidFill>
              <a:uFill>
                <a:solidFill>
                  <a:srgbClr val="3E0000"/>
                </a:solidFill>
              </a:uFill>
              <a:latin typeface="Calibri" panose="020F0502020204030204" pitchFamily="34" charset="0"/>
            </a:endParaRPr>
          </a:p>
        </p:txBody>
      </p:sp>
      <p:sp>
        <p:nvSpPr>
          <p:cNvPr id="14" name="Explosion 1 6">
            <a:extLst>
              <a:ext uri="{FF2B5EF4-FFF2-40B4-BE49-F238E27FC236}">
                <a16:creationId xmlns:a16="http://schemas.microsoft.com/office/drawing/2014/main" id="{F8D23C33-CACC-4079-9C50-E2F97A21EC83}"/>
              </a:ext>
            </a:extLst>
          </p:cNvPr>
          <p:cNvSpPr/>
          <p:nvPr/>
        </p:nvSpPr>
        <p:spPr>
          <a:xfrm>
            <a:off x="1524000" y="464631"/>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Explosion 1 6">
            <a:extLst>
              <a:ext uri="{FF2B5EF4-FFF2-40B4-BE49-F238E27FC236}">
                <a16:creationId xmlns:a16="http://schemas.microsoft.com/office/drawing/2014/main" id="{3C934A9A-8887-4CBF-838C-DEC4219AD1D8}"/>
              </a:ext>
            </a:extLst>
          </p:cNvPr>
          <p:cNvSpPr/>
          <p:nvPr/>
        </p:nvSpPr>
        <p:spPr>
          <a:xfrm>
            <a:off x="1409700" y="2886112"/>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689056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0"/>
                                        <p:tgtEl>
                                          <p:spTgt spid="14"/>
                                        </p:tgtEl>
                                      </p:cBhvr>
                                    </p:animEffect>
                                    <p:anim calcmode="lin" valueType="num">
                                      <p:cBhvr>
                                        <p:cTn id="8" dur="3000" fill="hold"/>
                                        <p:tgtEl>
                                          <p:spTgt spid="14"/>
                                        </p:tgtEl>
                                        <p:attrNameLst>
                                          <p:attrName>ppt_x</p:attrName>
                                        </p:attrNameLst>
                                      </p:cBhvr>
                                      <p:tavLst>
                                        <p:tav tm="0">
                                          <p:val>
                                            <p:strVal val="#ppt_x"/>
                                          </p:val>
                                        </p:tav>
                                        <p:tav tm="100000">
                                          <p:val>
                                            <p:strVal val="#ppt_x"/>
                                          </p:val>
                                        </p:tav>
                                      </p:tavLst>
                                    </p:anim>
                                    <p:anim calcmode="lin" valueType="num">
                                      <p:cBhvr>
                                        <p:cTn id="9" dur="300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ppt_x"/>
                                          </p:val>
                                        </p:tav>
                                        <p:tav tm="100000">
                                          <p:val>
                                            <p:strVal val="#ppt_x"/>
                                          </p:val>
                                        </p:tav>
                                      </p:tavLst>
                                    </p:anim>
                                    <p:anim calcmode="lin" valueType="num">
                                      <p:cBhvr additive="base">
                                        <p:cTn id="13" dur="30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000"/>
                                        <p:tgtEl>
                                          <p:spTgt spid="16"/>
                                        </p:tgtEl>
                                      </p:cBhvr>
                                    </p:animEffect>
                                    <p:anim calcmode="lin" valueType="num">
                                      <p:cBhvr>
                                        <p:cTn id="18" dur="3000" fill="hold"/>
                                        <p:tgtEl>
                                          <p:spTgt spid="16"/>
                                        </p:tgtEl>
                                        <p:attrNameLst>
                                          <p:attrName>ppt_x</p:attrName>
                                        </p:attrNameLst>
                                      </p:cBhvr>
                                      <p:tavLst>
                                        <p:tav tm="0">
                                          <p:val>
                                            <p:strVal val="#ppt_x"/>
                                          </p:val>
                                        </p:tav>
                                        <p:tav tm="100000">
                                          <p:val>
                                            <p:strVal val="#ppt_x"/>
                                          </p:val>
                                        </p:tav>
                                      </p:tavLst>
                                    </p:anim>
                                    <p:anim calcmode="lin" valueType="num">
                                      <p:cBhvr>
                                        <p:cTn id="19" dur="3000" fill="hold"/>
                                        <p:tgtEl>
                                          <p:spTgt spid="16"/>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3000" fill="hold"/>
                                        <p:tgtEl>
                                          <p:spTgt spid="6"/>
                                        </p:tgtEl>
                                        <p:attrNameLst>
                                          <p:attrName>ppt_x</p:attrName>
                                        </p:attrNameLst>
                                      </p:cBhvr>
                                      <p:tavLst>
                                        <p:tav tm="0">
                                          <p:val>
                                            <p:strVal val="#ppt_x"/>
                                          </p:val>
                                        </p:tav>
                                        <p:tav tm="100000">
                                          <p:val>
                                            <p:strVal val="#ppt_x"/>
                                          </p:val>
                                        </p:tav>
                                      </p:tavLst>
                                    </p:anim>
                                    <p:anim calcmode="lin" valueType="num">
                                      <p:cBhvr additive="base">
                                        <p:cTn id="2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4"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4BE373E-2A42-48CC-8DBC-585BE5B763C8}"/>
              </a:ext>
            </a:extLst>
          </p:cNvPr>
          <p:cNvSpPr txBox="1">
            <a:spLocks noChangeArrowheads="1"/>
          </p:cNvSpPr>
          <p:nvPr/>
        </p:nvSpPr>
        <p:spPr bwMode="auto">
          <a:xfrm>
            <a:off x="501316" y="541882"/>
            <a:ext cx="8001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indent="-465138" algn="ctr">
              <a:tabLst>
                <a:tab pos="7780338" algn="r"/>
              </a:tabLst>
            </a:pPr>
            <a:r>
              <a:rPr lang="en-US" sz="6000" b="1" u="sng" dirty="0">
                <a:uFill>
                  <a:solidFill>
                    <a:srgbClr val="4C0000"/>
                  </a:solidFill>
                </a:uFill>
                <a:latin typeface="+mn-lt"/>
              </a:rPr>
              <a:t>Jesus</a:t>
            </a:r>
            <a:r>
              <a:rPr lang="en-US" sz="6000" b="1" dirty="0">
                <a:uFill>
                  <a:solidFill>
                    <a:srgbClr val="4C0000"/>
                  </a:solidFill>
                </a:uFill>
                <a:latin typeface="+mn-lt"/>
              </a:rPr>
              <a:t> is the Greek</a:t>
            </a:r>
          </a:p>
          <a:p>
            <a:pPr marL="465138" indent="-465138" algn="ctr">
              <a:tabLst>
                <a:tab pos="7780338" algn="r"/>
              </a:tabLst>
            </a:pPr>
            <a:r>
              <a:rPr lang="en-US" sz="6000" b="1" dirty="0">
                <a:uFill>
                  <a:solidFill>
                    <a:srgbClr val="4C0000"/>
                  </a:solidFill>
                </a:uFill>
                <a:latin typeface="+mn-lt"/>
              </a:rPr>
              <a:t>name for </a:t>
            </a:r>
            <a:r>
              <a:rPr lang="en-US" sz="6000" b="1" u="sng" dirty="0">
                <a:uFill>
                  <a:solidFill>
                    <a:srgbClr val="4C0000"/>
                  </a:solidFill>
                </a:uFill>
                <a:latin typeface="+mn-lt"/>
              </a:rPr>
              <a:t>Joshua</a:t>
            </a:r>
            <a:r>
              <a:rPr lang="en-US" sz="6000" b="1" dirty="0">
                <a:latin typeface="+mn-lt"/>
              </a:rPr>
              <a:t>! </a:t>
            </a:r>
            <a:endParaRPr lang="en-US" sz="6000" b="1" dirty="0">
              <a:solidFill>
                <a:srgbClr val="0070C0"/>
              </a:solidFill>
              <a:latin typeface="+mn-lt"/>
            </a:endParaRPr>
          </a:p>
        </p:txBody>
      </p:sp>
      <p:sp>
        <p:nvSpPr>
          <p:cNvPr id="14" name="Explosion 1 6">
            <a:extLst>
              <a:ext uri="{FF2B5EF4-FFF2-40B4-BE49-F238E27FC236}">
                <a16:creationId xmlns:a16="http://schemas.microsoft.com/office/drawing/2014/main" id="{F8D23C33-CACC-4079-9C50-E2F97A21EC83}"/>
              </a:ext>
            </a:extLst>
          </p:cNvPr>
          <p:cNvSpPr/>
          <p:nvPr/>
        </p:nvSpPr>
        <p:spPr>
          <a:xfrm>
            <a:off x="1524000" y="464631"/>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1">
            <a:extLst>
              <a:ext uri="{FF2B5EF4-FFF2-40B4-BE49-F238E27FC236}">
                <a16:creationId xmlns:a16="http://schemas.microsoft.com/office/drawing/2014/main" id="{67751D92-95B8-47E0-A7AB-1BE905D8A43E}"/>
              </a:ext>
            </a:extLst>
          </p:cNvPr>
          <p:cNvSpPr txBox="1">
            <a:spLocks noChangeArrowheads="1"/>
          </p:cNvSpPr>
          <p:nvPr/>
        </p:nvSpPr>
        <p:spPr bwMode="auto">
          <a:xfrm>
            <a:off x="465221" y="3026351"/>
            <a:ext cx="8001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indent="-465138" algn="ctr">
              <a:tabLst>
                <a:tab pos="7780338" algn="r"/>
              </a:tabLst>
            </a:pPr>
            <a:r>
              <a:rPr lang="en-US" sz="6000" b="1" dirty="0">
                <a:uFill>
                  <a:solidFill>
                    <a:srgbClr val="4C0000"/>
                  </a:solidFill>
                </a:uFill>
                <a:latin typeface="+mn-lt"/>
              </a:rPr>
              <a:t>Joshua’s name</a:t>
            </a:r>
          </a:p>
          <a:p>
            <a:pPr marL="465138" indent="-465138" algn="ctr">
              <a:tabLst>
                <a:tab pos="7780338" algn="r"/>
              </a:tabLst>
            </a:pPr>
            <a:r>
              <a:rPr lang="en-US" sz="6000" b="1" dirty="0">
                <a:uFill>
                  <a:solidFill>
                    <a:srgbClr val="4C0000"/>
                  </a:solidFill>
                </a:uFill>
                <a:latin typeface="+mn-lt"/>
              </a:rPr>
              <a:t>ties salvation</a:t>
            </a:r>
          </a:p>
          <a:p>
            <a:pPr marL="465138" indent="-465138" algn="ctr">
              <a:tabLst>
                <a:tab pos="7780338" algn="r"/>
              </a:tabLst>
            </a:pPr>
            <a:r>
              <a:rPr lang="en-US" sz="6000" b="1" dirty="0">
                <a:uFill>
                  <a:solidFill>
                    <a:srgbClr val="4C0000"/>
                  </a:solidFill>
                </a:uFill>
                <a:latin typeface="+mn-lt"/>
              </a:rPr>
              <a:t>to </a:t>
            </a:r>
            <a:r>
              <a:rPr lang="en-US" sz="6000" b="1" u="sng" dirty="0">
                <a:uFill>
                  <a:solidFill>
                    <a:srgbClr val="4C0000"/>
                  </a:solidFill>
                </a:uFill>
                <a:latin typeface="+mn-lt"/>
              </a:rPr>
              <a:t>Jehovah</a:t>
            </a:r>
            <a:r>
              <a:rPr lang="en-US" sz="6000" b="1" dirty="0">
                <a:latin typeface="+mn-lt"/>
              </a:rPr>
              <a:t>! </a:t>
            </a:r>
            <a:endParaRPr lang="en-US" sz="6000" b="1" dirty="0">
              <a:solidFill>
                <a:srgbClr val="0070C0"/>
              </a:solidFill>
              <a:latin typeface="+mn-lt"/>
            </a:endParaRPr>
          </a:p>
        </p:txBody>
      </p:sp>
      <p:sp>
        <p:nvSpPr>
          <p:cNvPr id="8" name="Explosion 1 6">
            <a:extLst>
              <a:ext uri="{FF2B5EF4-FFF2-40B4-BE49-F238E27FC236}">
                <a16:creationId xmlns:a16="http://schemas.microsoft.com/office/drawing/2014/main" id="{09442E62-BF91-4F52-8CC6-CB9AE438DE5A}"/>
              </a:ext>
            </a:extLst>
          </p:cNvPr>
          <p:cNvSpPr/>
          <p:nvPr/>
        </p:nvSpPr>
        <p:spPr>
          <a:xfrm>
            <a:off x="1981200" y="2815000"/>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885576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0"/>
                                        <p:tgtEl>
                                          <p:spTgt spid="14"/>
                                        </p:tgtEl>
                                      </p:cBhvr>
                                    </p:animEffect>
                                    <p:anim calcmode="lin" valueType="num">
                                      <p:cBhvr>
                                        <p:cTn id="8" dur="3000" fill="hold"/>
                                        <p:tgtEl>
                                          <p:spTgt spid="14"/>
                                        </p:tgtEl>
                                        <p:attrNameLst>
                                          <p:attrName>ppt_x</p:attrName>
                                        </p:attrNameLst>
                                      </p:cBhvr>
                                      <p:tavLst>
                                        <p:tav tm="0">
                                          <p:val>
                                            <p:strVal val="#ppt_x"/>
                                          </p:val>
                                        </p:tav>
                                        <p:tav tm="100000">
                                          <p:val>
                                            <p:strVal val="#ppt_x"/>
                                          </p:val>
                                        </p:tav>
                                      </p:tavLst>
                                    </p:anim>
                                    <p:anim calcmode="lin" valueType="num">
                                      <p:cBhvr>
                                        <p:cTn id="9" dur="300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ppt_x"/>
                                          </p:val>
                                        </p:tav>
                                        <p:tav tm="100000">
                                          <p:val>
                                            <p:strVal val="#ppt_x"/>
                                          </p:val>
                                        </p:tav>
                                      </p:tavLst>
                                    </p:anim>
                                    <p:anim calcmode="lin" valueType="num">
                                      <p:cBhvr additive="base">
                                        <p:cTn id="13" dur="30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0"/>
                                        <p:tgtEl>
                                          <p:spTgt spid="8"/>
                                        </p:tgtEl>
                                      </p:cBhvr>
                                    </p:animEffect>
                                    <p:anim calcmode="lin" valueType="num">
                                      <p:cBhvr>
                                        <p:cTn id="18" dur="3000" fill="hold"/>
                                        <p:tgtEl>
                                          <p:spTgt spid="8"/>
                                        </p:tgtEl>
                                        <p:attrNameLst>
                                          <p:attrName>ppt_x</p:attrName>
                                        </p:attrNameLst>
                                      </p:cBhvr>
                                      <p:tavLst>
                                        <p:tav tm="0">
                                          <p:val>
                                            <p:strVal val="#ppt_x"/>
                                          </p:val>
                                        </p:tav>
                                        <p:tav tm="100000">
                                          <p:val>
                                            <p:strVal val="#ppt_x"/>
                                          </p:val>
                                        </p:tav>
                                      </p:tavLst>
                                    </p:anim>
                                    <p:anim calcmode="lin" valueType="num">
                                      <p:cBhvr>
                                        <p:cTn id="19" dur="3000" fill="hold"/>
                                        <p:tgtEl>
                                          <p:spTgt spid="8"/>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3000" fill="hold"/>
                                        <p:tgtEl>
                                          <p:spTgt spid="7"/>
                                        </p:tgtEl>
                                        <p:attrNameLst>
                                          <p:attrName>ppt_x</p:attrName>
                                        </p:attrNameLst>
                                      </p:cBhvr>
                                      <p:tavLst>
                                        <p:tav tm="0">
                                          <p:val>
                                            <p:strVal val="#ppt_x"/>
                                          </p:val>
                                        </p:tav>
                                        <p:tav tm="100000">
                                          <p:val>
                                            <p:strVal val="#ppt_x"/>
                                          </p:val>
                                        </p:tav>
                                      </p:tavLst>
                                    </p:anim>
                                    <p:anim calcmode="lin" valueType="num">
                                      <p:cBhvr additive="base">
                                        <p:cTn id="23" dur="3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animBg="1"/>
      <p:bldP spid="7"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990600"/>
            <a:ext cx="8077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The disciples went and did as Jesus had directed them. </a:t>
            </a:r>
            <a:r>
              <a:rPr lang="en-US" sz="3600" b="1" baseline="30000" dirty="0"/>
              <a:t>7 </a:t>
            </a:r>
            <a:r>
              <a:rPr lang="en-US" sz="3600" dirty="0"/>
              <a:t>They brought the donkey and the colt and put on them their cloaks, and he sat on them. </a:t>
            </a:r>
            <a:r>
              <a:rPr lang="en-US" sz="3600" b="1" baseline="30000" dirty="0"/>
              <a:t>8 </a:t>
            </a:r>
            <a:r>
              <a:rPr lang="en-US" sz="3600" dirty="0"/>
              <a:t>Most of the crowd spread their cloaks on the road, and others cut branches from the trees and spread them on the road.	</a:t>
            </a:r>
            <a:r>
              <a:rPr lang="en-US" b="1" dirty="0"/>
              <a:t>Mt 21:6-8</a:t>
            </a:r>
            <a:endParaRPr lang="en-US" dirty="0"/>
          </a:p>
        </p:txBody>
      </p:sp>
    </p:spTree>
    <p:extLst>
      <p:ext uri="{BB962C8B-B14F-4D97-AF65-F5344CB8AC3E}">
        <p14:creationId xmlns:p14="http://schemas.microsoft.com/office/powerpoint/2010/main" val="2651223815"/>
      </p:ext>
    </p:extLst>
  </p:cSld>
  <p:clrMapOvr>
    <a:masterClrMapping/>
  </p:clrMapOvr>
  <p:transition spd="slow">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457200"/>
            <a:ext cx="8077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t>And the crowds that went before him and that followed him were shouting, “Hosanna to the Son of David! Blessed is he who comes in the name of the Lord! Hosanna in the highest!” </a:t>
            </a:r>
            <a:r>
              <a:rPr lang="en-US" sz="3600" b="1" baseline="30000" dirty="0"/>
              <a:t>10 </a:t>
            </a:r>
            <a:r>
              <a:rPr lang="en-US" sz="3600" dirty="0"/>
              <a:t>And when he entered Jerusalem, the whole city was stirred up, saying, “Who is this?” </a:t>
            </a:r>
            <a:r>
              <a:rPr lang="en-US" sz="3600" b="1" baseline="30000" dirty="0"/>
              <a:t>11 </a:t>
            </a:r>
            <a:r>
              <a:rPr lang="en-US" sz="3600" dirty="0"/>
              <a:t>And the crowds said, “This is the prophet Jesus, from Nazareth of Galilee.”	</a:t>
            </a:r>
            <a:r>
              <a:rPr lang="en-US" b="1" dirty="0"/>
              <a:t>Mt 21:9-11</a:t>
            </a:r>
            <a:endParaRPr lang="en-US" dirty="0"/>
          </a:p>
        </p:txBody>
      </p:sp>
      <p:cxnSp>
        <p:nvCxnSpPr>
          <p:cNvPr id="4" name="Straight Connector 3">
            <a:extLst>
              <a:ext uri="{FF2B5EF4-FFF2-40B4-BE49-F238E27FC236}">
                <a16:creationId xmlns:a16="http://schemas.microsoft.com/office/drawing/2014/main" id="{10D65A4B-23BC-49D2-B279-242078B41818}"/>
              </a:ext>
            </a:extLst>
          </p:cNvPr>
          <p:cNvCxnSpPr/>
          <p:nvPr/>
        </p:nvCxnSpPr>
        <p:spPr>
          <a:xfrm>
            <a:off x="762000" y="2133600"/>
            <a:ext cx="58674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FA338EE-1E96-4926-AB17-33BFDF893314}"/>
              </a:ext>
            </a:extLst>
          </p:cNvPr>
          <p:cNvCxnSpPr>
            <a:cxnSpLocks/>
          </p:cNvCxnSpPr>
          <p:nvPr/>
        </p:nvCxnSpPr>
        <p:spPr>
          <a:xfrm>
            <a:off x="5334000" y="2667000"/>
            <a:ext cx="25146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F0E308D-EDF4-482D-842D-3FA5CCBE8CA8}"/>
              </a:ext>
            </a:extLst>
          </p:cNvPr>
          <p:cNvCxnSpPr>
            <a:cxnSpLocks/>
          </p:cNvCxnSpPr>
          <p:nvPr/>
        </p:nvCxnSpPr>
        <p:spPr>
          <a:xfrm>
            <a:off x="533400" y="3200400"/>
            <a:ext cx="1066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A69E034-052A-41F5-9F4C-EF38B11DB7F4}"/>
              </a:ext>
            </a:extLst>
          </p:cNvPr>
          <p:cNvCxnSpPr>
            <a:cxnSpLocks/>
          </p:cNvCxnSpPr>
          <p:nvPr/>
        </p:nvCxnSpPr>
        <p:spPr>
          <a:xfrm flipV="1">
            <a:off x="1752600" y="3200400"/>
            <a:ext cx="4876800" cy="8021"/>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6478E55-43FF-44DD-93E7-C3CAA55F8CB1}"/>
              </a:ext>
            </a:extLst>
          </p:cNvPr>
          <p:cNvCxnSpPr>
            <a:cxnSpLocks/>
          </p:cNvCxnSpPr>
          <p:nvPr/>
        </p:nvCxnSpPr>
        <p:spPr>
          <a:xfrm>
            <a:off x="6781800" y="4876800"/>
            <a:ext cx="13716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309C8E4-58E2-4BD8-B7C2-E828A08284DB}"/>
              </a:ext>
            </a:extLst>
          </p:cNvPr>
          <p:cNvCxnSpPr>
            <a:cxnSpLocks/>
          </p:cNvCxnSpPr>
          <p:nvPr/>
        </p:nvCxnSpPr>
        <p:spPr>
          <a:xfrm>
            <a:off x="533400" y="5410200"/>
            <a:ext cx="38100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33476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3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3000"/>
                                        <p:tgtEl>
                                          <p:spTgt spid="8"/>
                                        </p:tgtEl>
                                      </p:cBhvr>
                                    </p:animEffect>
                                  </p:childTnLst>
                                </p:cTn>
                              </p:par>
                              <p:par>
                                <p:cTn id="11" presetID="22" presetClass="entr" presetSubtype="8"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3000"/>
                                        <p:tgtEl>
                                          <p:spTgt spid="10"/>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3000"/>
                                        <p:tgtEl>
                                          <p:spTgt spid="12"/>
                                        </p:tgtEl>
                                      </p:cBhvr>
                                    </p:animEffect>
                                  </p:childTnLst>
                                </p:cTn>
                              </p:par>
                              <p:par>
                                <p:cTn id="17" presetID="2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0"/>
                                        <p:tgtEl>
                                          <p:spTgt spid="14"/>
                                        </p:tgtEl>
                                      </p:cBhvr>
                                    </p:animEffect>
                                  </p:childTnLst>
                                </p:cTn>
                              </p:par>
                              <p:par>
                                <p:cTn id="20" presetID="22" presetClass="entr" presetSubtype="8"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a:extLst>
              <a:ext uri="{FF2B5EF4-FFF2-40B4-BE49-F238E27FC236}">
                <a16:creationId xmlns:a16="http://schemas.microsoft.com/office/drawing/2014/main" id="{461D26DA-C388-40B0-AC99-50497E2F8FDF}"/>
              </a:ext>
            </a:extLst>
          </p:cNvPr>
          <p:cNvSpPr txBox="1">
            <a:spLocks noChangeArrowheads="1"/>
          </p:cNvSpPr>
          <p:nvPr/>
        </p:nvSpPr>
        <p:spPr bwMode="auto">
          <a:xfrm>
            <a:off x="457200" y="533400"/>
            <a:ext cx="8153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6000" b="1" u="sng" dirty="0">
                <a:uFill>
                  <a:solidFill>
                    <a:srgbClr val="3E0000"/>
                  </a:solidFill>
                </a:uFill>
                <a:latin typeface="Calibri" panose="020F0502020204030204" pitchFamily="34" charset="0"/>
              </a:rPr>
              <a:t>Hosanna</a:t>
            </a:r>
            <a:r>
              <a:rPr lang="en-US" sz="6000" b="1" dirty="0">
                <a:uFill>
                  <a:solidFill>
                    <a:srgbClr val="3E0000"/>
                  </a:solidFill>
                </a:uFill>
                <a:latin typeface="Calibri" panose="020F0502020204030204" pitchFamily="34" charset="0"/>
              </a:rPr>
              <a:t> means:</a:t>
            </a:r>
          </a:p>
          <a:p>
            <a:pPr algn="ctr">
              <a:tabLst>
                <a:tab pos="7780338" algn="r"/>
              </a:tabLst>
            </a:pPr>
            <a:r>
              <a:rPr lang="en-US" sz="6000" b="1" u="sng" dirty="0">
                <a:uFill>
                  <a:solidFill>
                    <a:srgbClr val="3E0000"/>
                  </a:solidFill>
                </a:uFill>
                <a:latin typeface="Calibri" panose="020F0502020204030204" pitchFamily="34" charset="0"/>
              </a:rPr>
              <a:t>save</a:t>
            </a:r>
            <a:r>
              <a:rPr lang="en-US" sz="6000" b="1" dirty="0">
                <a:uFill>
                  <a:solidFill>
                    <a:srgbClr val="3E0000"/>
                  </a:solidFill>
                </a:uFill>
                <a:latin typeface="Calibri" panose="020F0502020204030204" pitchFamily="34" charset="0"/>
              </a:rPr>
              <a:t> and </a:t>
            </a:r>
            <a:r>
              <a:rPr lang="en-US" sz="6000" b="1" u="sng" dirty="0">
                <a:uFill>
                  <a:solidFill>
                    <a:srgbClr val="3E0000"/>
                  </a:solidFill>
                </a:uFill>
                <a:latin typeface="Calibri" panose="020F0502020204030204" pitchFamily="34" charset="0"/>
              </a:rPr>
              <a:t>bless</a:t>
            </a:r>
            <a:r>
              <a:rPr lang="en-US" sz="6000" b="1" dirty="0">
                <a:uFill>
                  <a:solidFill>
                    <a:srgbClr val="3E0000"/>
                  </a:solidFill>
                </a:uFill>
                <a:latin typeface="Calibri" panose="020F0502020204030204" pitchFamily="34" charset="0"/>
              </a:rPr>
              <a:t>- “beseechingly!”</a:t>
            </a:r>
            <a:r>
              <a:rPr lang="en-US" sz="6000" b="1" u="sng" dirty="0">
                <a:uFill>
                  <a:solidFill>
                    <a:srgbClr val="3E0000"/>
                  </a:solidFill>
                </a:uFill>
                <a:latin typeface="Calibri" panose="020F0502020204030204" pitchFamily="34" charset="0"/>
              </a:rPr>
              <a:t> </a:t>
            </a:r>
            <a:endParaRPr lang="en-US" sz="6000" b="1" u="sng" dirty="0">
              <a:solidFill>
                <a:srgbClr val="0070C0"/>
              </a:solidFill>
              <a:uFill>
                <a:solidFill>
                  <a:srgbClr val="3E0000"/>
                </a:solidFill>
              </a:uFill>
              <a:latin typeface="Calibri" panose="020F0502020204030204" pitchFamily="34" charset="0"/>
            </a:endParaRPr>
          </a:p>
        </p:txBody>
      </p:sp>
      <p:sp>
        <p:nvSpPr>
          <p:cNvPr id="16" name="Explosion 1 6">
            <a:extLst>
              <a:ext uri="{FF2B5EF4-FFF2-40B4-BE49-F238E27FC236}">
                <a16:creationId xmlns:a16="http://schemas.microsoft.com/office/drawing/2014/main" id="{3C934A9A-8887-4CBF-838C-DEC4219AD1D8}"/>
              </a:ext>
            </a:extLst>
          </p:cNvPr>
          <p:cNvSpPr/>
          <p:nvPr/>
        </p:nvSpPr>
        <p:spPr>
          <a:xfrm>
            <a:off x="1556084" y="322049"/>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1">
            <a:extLst>
              <a:ext uri="{FF2B5EF4-FFF2-40B4-BE49-F238E27FC236}">
                <a16:creationId xmlns:a16="http://schemas.microsoft.com/office/drawing/2014/main" id="{5A9A6FD7-87A5-4407-A25E-C17F1584BFE3}"/>
              </a:ext>
            </a:extLst>
          </p:cNvPr>
          <p:cNvSpPr txBox="1">
            <a:spLocks noChangeArrowheads="1"/>
          </p:cNvSpPr>
          <p:nvPr/>
        </p:nvSpPr>
        <p:spPr bwMode="auto">
          <a:xfrm>
            <a:off x="457200" y="3607073"/>
            <a:ext cx="8153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6000" b="1" u="sng" dirty="0">
                <a:uFill>
                  <a:solidFill>
                    <a:srgbClr val="3E0000"/>
                  </a:solidFill>
                </a:uFill>
                <a:latin typeface="Calibri" panose="020F0502020204030204" pitchFamily="34" charset="0"/>
              </a:rPr>
              <a:t>Hosanna</a:t>
            </a:r>
            <a:r>
              <a:rPr lang="en-US" sz="6000" b="1" dirty="0">
                <a:uFill>
                  <a:solidFill>
                    <a:srgbClr val="3E0000"/>
                  </a:solidFill>
                </a:uFill>
                <a:latin typeface="Calibri" panose="020F0502020204030204" pitchFamily="34" charset="0"/>
              </a:rPr>
              <a:t> ties salvation</a:t>
            </a:r>
          </a:p>
          <a:p>
            <a:pPr algn="ctr">
              <a:tabLst>
                <a:tab pos="6865938" algn="r"/>
              </a:tabLst>
            </a:pPr>
            <a:r>
              <a:rPr lang="en-US" sz="6000" b="1" dirty="0">
                <a:uFill>
                  <a:solidFill>
                    <a:srgbClr val="3E0000"/>
                  </a:solidFill>
                </a:uFill>
                <a:latin typeface="Calibri" panose="020F0502020204030204" pitchFamily="34" charset="0"/>
              </a:rPr>
              <a:t>to </a:t>
            </a:r>
            <a:r>
              <a:rPr lang="en-US" sz="6000" b="1" u="sng" dirty="0">
                <a:uFill>
                  <a:solidFill>
                    <a:srgbClr val="3E0000"/>
                  </a:solidFill>
                </a:uFill>
                <a:latin typeface="Calibri" panose="020F0502020204030204" pitchFamily="34" charset="0"/>
              </a:rPr>
              <a:t>Jesus</a:t>
            </a:r>
            <a:r>
              <a:rPr lang="en-US" sz="6000" b="1" dirty="0">
                <a:uFill>
                  <a:solidFill>
                    <a:srgbClr val="3E0000"/>
                  </a:solidFill>
                </a:uFill>
                <a:latin typeface="Calibri" panose="020F0502020204030204" pitchFamily="34" charset="0"/>
              </a:rPr>
              <a:t>!	</a:t>
            </a:r>
            <a:r>
              <a:rPr lang="el-GR" sz="4800" dirty="0"/>
              <a:t>Ἰησοῦς</a:t>
            </a:r>
            <a:r>
              <a:rPr lang="en-US" sz="6000" b="1" dirty="0">
                <a:uFill>
                  <a:solidFill>
                    <a:srgbClr val="3E0000"/>
                  </a:solidFill>
                </a:uFill>
                <a:latin typeface="Calibri" panose="020F0502020204030204" pitchFamily="34" charset="0"/>
              </a:rPr>
              <a:t> </a:t>
            </a:r>
            <a:r>
              <a:rPr lang="en-US" sz="6000" b="1" u="sng" dirty="0">
                <a:uFill>
                  <a:solidFill>
                    <a:srgbClr val="3E0000"/>
                  </a:solidFill>
                </a:uFill>
                <a:latin typeface="Calibri" panose="020F0502020204030204" pitchFamily="34" charset="0"/>
              </a:rPr>
              <a:t> </a:t>
            </a:r>
            <a:endParaRPr lang="en-US" sz="6000" b="1" u="sng" dirty="0">
              <a:solidFill>
                <a:srgbClr val="0070C0"/>
              </a:solidFill>
              <a:uFill>
                <a:solidFill>
                  <a:srgbClr val="3E0000"/>
                </a:solidFill>
              </a:uFill>
              <a:latin typeface="Calibri" panose="020F0502020204030204" pitchFamily="34" charset="0"/>
            </a:endParaRPr>
          </a:p>
        </p:txBody>
      </p:sp>
      <p:sp>
        <p:nvSpPr>
          <p:cNvPr id="8" name="Explosion 1 6">
            <a:extLst>
              <a:ext uri="{FF2B5EF4-FFF2-40B4-BE49-F238E27FC236}">
                <a16:creationId xmlns:a16="http://schemas.microsoft.com/office/drawing/2014/main" id="{DA5FBA49-86E7-4EF4-961C-C484A3B104A5}"/>
              </a:ext>
            </a:extLst>
          </p:cNvPr>
          <p:cNvSpPr/>
          <p:nvPr/>
        </p:nvSpPr>
        <p:spPr>
          <a:xfrm>
            <a:off x="762000" y="3290047"/>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8620459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0"/>
                                        <p:tgtEl>
                                          <p:spTgt spid="16"/>
                                        </p:tgtEl>
                                      </p:cBhvr>
                                    </p:animEffect>
                                    <p:anim calcmode="lin" valueType="num">
                                      <p:cBhvr>
                                        <p:cTn id="8" dur="3000" fill="hold"/>
                                        <p:tgtEl>
                                          <p:spTgt spid="16"/>
                                        </p:tgtEl>
                                        <p:attrNameLst>
                                          <p:attrName>ppt_x</p:attrName>
                                        </p:attrNameLst>
                                      </p:cBhvr>
                                      <p:tavLst>
                                        <p:tav tm="0">
                                          <p:val>
                                            <p:strVal val="#ppt_x"/>
                                          </p:val>
                                        </p:tav>
                                        <p:tav tm="100000">
                                          <p:val>
                                            <p:strVal val="#ppt_x"/>
                                          </p:val>
                                        </p:tav>
                                      </p:tavLst>
                                    </p:anim>
                                    <p:anim calcmode="lin" valueType="num">
                                      <p:cBhvr>
                                        <p:cTn id="9" dur="3000" fill="hold"/>
                                        <p:tgtEl>
                                          <p:spTgt spid="16"/>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0"/>
                                        <p:tgtEl>
                                          <p:spTgt spid="8"/>
                                        </p:tgtEl>
                                      </p:cBhvr>
                                    </p:animEffect>
                                    <p:anim calcmode="lin" valueType="num">
                                      <p:cBhvr>
                                        <p:cTn id="18" dur="3000" fill="hold"/>
                                        <p:tgtEl>
                                          <p:spTgt spid="8"/>
                                        </p:tgtEl>
                                        <p:attrNameLst>
                                          <p:attrName>ppt_x</p:attrName>
                                        </p:attrNameLst>
                                      </p:cBhvr>
                                      <p:tavLst>
                                        <p:tav tm="0">
                                          <p:val>
                                            <p:strVal val="#ppt_x"/>
                                          </p:val>
                                        </p:tav>
                                        <p:tav tm="100000">
                                          <p:val>
                                            <p:strVal val="#ppt_x"/>
                                          </p:val>
                                        </p:tav>
                                      </p:tavLst>
                                    </p:anim>
                                    <p:anim calcmode="lin" valueType="num">
                                      <p:cBhvr>
                                        <p:cTn id="19" dur="3000" fill="hold"/>
                                        <p:tgtEl>
                                          <p:spTgt spid="8"/>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3000" fill="hold"/>
                                        <p:tgtEl>
                                          <p:spTgt spid="7"/>
                                        </p:tgtEl>
                                        <p:attrNameLst>
                                          <p:attrName>ppt_x</p:attrName>
                                        </p:attrNameLst>
                                      </p:cBhvr>
                                      <p:tavLst>
                                        <p:tav tm="0">
                                          <p:val>
                                            <p:strVal val="#ppt_x"/>
                                          </p:val>
                                        </p:tav>
                                        <p:tav tm="100000">
                                          <p:val>
                                            <p:strVal val="#ppt_x"/>
                                          </p:val>
                                        </p:tav>
                                      </p:tavLst>
                                    </p:anim>
                                    <p:anim calcmode="lin" valueType="num">
                                      <p:cBhvr additive="base">
                                        <p:cTn id="23" dur="3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animBg="1"/>
      <p:bldP spid="7" grpId="0"/>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BCFE406-5796-4965-844C-78BD1B77261C}"/>
              </a:ext>
            </a:extLst>
          </p:cNvPr>
          <p:cNvSpPr txBox="1">
            <a:spLocks noChangeArrowheads="1"/>
          </p:cNvSpPr>
          <p:nvPr/>
        </p:nvSpPr>
        <p:spPr bwMode="auto">
          <a:xfrm>
            <a:off x="464127" y="533400"/>
            <a:ext cx="81534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200" b="1" dirty="0"/>
              <a:t>But to all who did receive him, who believed in his name, he gave the right to become children of God.</a:t>
            </a:r>
            <a:r>
              <a:rPr lang="en-US" sz="3600" dirty="0"/>
              <a:t>	</a:t>
            </a:r>
            <a:r>
              <a:rPr lang="en-US" b="1" dirty="0"/>
              <a:t>John 1:12 </a:t>
            </a:r>
          </a:p>
        </p:txBody>
      </p:sp>
      <p:sp>
        <p:nvSpPr>
          <p:cNvPr id="6" name="TextBox 1">
            <a:extLst>
              <a:ext uri="{FF2B5EF4-FFF2-40B4-BE49-F238E27FC236}">
                <a16:creationId xmlns:a16="http://schemas.microsoft.com/office/drawing/2014/main" id="{A821AFFE-A815-4743-BBD0-1FBFCFC6B6B0}"/>
              </a:ext>
            </a:extLst>
          </p:cNvPr>
          <p:cNvSpPr txBox="1">
            <a:spLocks noChangeArrowheads="1"/>
          </p:cNvSpPr>
          <p:nvPr/>
        </p:nvSpPr>
        <p:spPr bwMode="auto">
          <a:xfrm>
            <a:off x="464127" y="2469178"/>
            <a:ext cx="8153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b="1" dirty="0"/>
              <a:t>The thief comes only to steal and kill and destroy. I came that they may have life and have it abundantly.  </a:t>
            </a:r>
            <a:r>
              <a:rPr lang="en-US" b="1" dirty="0"/>
              <a:t>  John 10:10</a:t>
            </a:r>
          </a:p>
        </p:txBody>
      </p:sp>
      <p:sp>
        <p:nvSpPr>
          <p:cNvPr id="7" name="TextBox 1">
            <a:extLst>
              <a:ext uri="{FF2B5EF4-FFF2-40B4-BE49-F238E27FC236}">
                <a16:creationId xmlns:a16="http://schemas.microsoft.com/office/drawing/2014/main" id="{8BB21DD2-873A-4D4E-BA59-C5096E12F54A}"/>
              </a:ext>
            </a:extLst>
          </p:cNvPr>
          <p:cNvSpPr txBox="1">
            <a:spLocks noChangeArrowheads="1"/>
          </p:cNvSpPr>
          <p:nvPr/>
        </p:nvSpPr>
        <p:spPr bwMode="auto">
          <a:xfrm>
            <a:off x="464127" y="4343400"/>
            <a:ext cx="8153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200" b="1" dirty="0"/>
              <a:t>And there is salvation in no one else,</a:t>
            </a:r>
          </a:p>
          <a:p>
            <a:pPr algn="ctr"/>
            <a:r>
              <a:rPr lang="en-US" sz="3200" b="1" dirty="0"/>
              <a:t>for there is no other name,</a:t>
            </a:r>
          </a:p>
          <a:p>
            <a:pPr algn="ctr"/>
            <a:r>
              <a:rPr lang="en-US" sz="3200" b="1" dirty="0"/>
              <a:t>under heaven, given among men</a:t>
            </a:r>
          </a:p>
          <a:p>
            <a:pPr algn="ctr"/>
            <a:r>
              <a:rPr lang="en-US" sz="3200" b="1" dirty="0"/>
              <a:t>by which we must be saved.”</a:t>
            </a:r>
            <a:r>
              <a:rPr lang="en-US" b="1" dirty="0"/>
              <a:t>  Acts 4:12</a:t>
            </a:r>
          </a:p>
        </p:txBody>
      </p:sp>
      <p:sp>
        <p:nvSpPr>
          <p:cNvPr id="2" name="Rectangle: Rounded Corners 1">
            <a:extLst>
              <a:ext uri="{FF2B5EF4-FFF2-40B4-BE49-F238E27FC236}">
                <a16:creationId xmlns:a16="http://schemas.microsoft.com/office/drawing/2014/main" id="{C9613F39-6C03-4A86-B852-DF423A82E42F}"/>
              </a:ext>
            </a:extLst>
          </p:cNvPr>
          <p:cNvSpPr/>
          <p:nvPr/>
        </p:nvSpPr>
        <p:spPr>
          <a:xfrm>
            <a:off x="3352800" y="4419600"/>
            <a:ext cx="19050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310C0D0A-F063-4FAA-BCAD-CEAD55D9CAFE}"/>
              </a:ext>
            </a:extLst>
          </p:cNvPr>
          <p:cNvSpPr/>
          <p:nvPr/>
        </p:nvSpPr>
        <p:spPr>
          <a:xfrm>
            <a:off x="4114800" y="4964060"/>
            <a:ext cx="3048000" cy="36994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1">
            <a:extLst>
              <a:ext uri="{FF2B5EF4-FFF2-40B4-BE49-F238E27FC236}">
                <a16:creationId xmlns:a16="http://schemas.microsoft.com/office/drawing/2014/main" id="{A402BC27-EA4A-4824-A18E-721DA26E7A47}"/>
              </a:ext>
            </a:extLst>
          </p:cNvPr>
          <p:cNvSpPr txBox="1">
            <a:spLocks noChangeArrowheads="1"/>
          </p:cNvSpPr>
          <p:nvPr/>
        </p:nvSpPr>
        <p:spPr bwMode="auto">
          <a:xfrm rot="19618698">
            <a:off x="-229387" y="3053992"/>
            <a:ext cx="8153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6000" dirty="0">
                <a:solidFill>
                  <a:srgbClr val="800000"/>
                </a:solidFill>
                <a:uFill>
                  <a:solidFill>
                    <a:srgbClr val="3E0000"/>
                  </a:solidFill>
                </a:uFill>
                <a:latin typeface="Calibri" panose="020F0502020204030204" pitchFamily="34" charset="0"/>
              </a:rPr>
              <a:t>Jesus	</a:t>
            </a:r>
            <a:r>
              <a:rPr lang="el-GR" sz="4800" dirty="0">
                <a:solidFill>
                  <a:srgbClr val="800000"/>
                </a:solidFill>
              </a:rPr>
              <a:t>Ἰησοῦς</a:t>
            </a:r>
            <a:r>
              <a:rPr lang="en-US" sz="6000" dirty="0">
                <a:solidFill>
                  <a:srgbClr val="800000"/>
                </a:solidFill>
                <a:uFill>
                  <a:solidFill>
                    <a:srgbClr val="3E0000"/>
                  </a:solidFill>
                </a:uFill>
                <a:latin typeface="Calibri" panose="020F0502020204030204" pitchFamily="34" charset="0"/>
              </a:rPr>
              <a:t>  </a:t>
            </a:r>
          </a:p>
        </p:txBody>
      </p:sp>
      <p:cxnSp>
        <p:nvCxnSpPr>
          <p:cNvPr id="5" name="Straight Connector 4">
            <a:extLst>
              <a:ext uri="{FF2B5EF4-FFF2-40B4-BE49-F238E27FC236}">
                <a16:creationId xmlns:a16="http://schemas.microsoft.com/office/drawing/2014/main" id="{683A4A29-6526-4B6B-A4F6-7B953C51ACFF}"/>
              </a:ext>
            </a:extLst>
          </p:cNvPr>
          <p:cNvCxnSpPr>
            <a:cxnSpLocks/>
          </p:cNvCxnSpPr>
          <p:nvPr/>
        </p:nvCxnSpPr>
        <p:spPr>
          <a:xfrm>
            <a:off x="3048000" y="6324600"/>
            <a:ext cx="35052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740461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0" fill="hold"/>
                                        <p:tgtEl>
                                          <p:spTgt spid="9"/>
                                        </p:tgtEl>
                                        <p:attrNameLst>
                                          <p:attrName>ppt_x</p:attrName>
                                        </p:attrNameLst>
                                      </p:cBhvr>
                                      <p:tavLst>
                                        <p:tav tm="0">
                                          <p:val>
                                            <p:strVal val="#ppt_x"/>
                                          </p:val>
                                        </p:tav>
                                        <p:tav tm="100000">
                                          <p:val>
                                            <p:strVal val="#ppt_x"/>
                                          </p:val>
                                        </p:tav>
                                      </p:tavLst>
                                    </p:anim>
                                    <p:anim calcmode="lin" valueType="num">
                                      <p:cBhvr additive="base">
                                        <p:cTn id="8" dur="3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609600"/>
            <a:ext cx="8077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546975" algn="r"/>
              </a:tabLst>
            </a:pPr>
            <a:r>
              <a:rPr lang="en-US" sz="3600" dirty="0"/>
              <a:t>And in the same region there were shepherds out in the field, keeping watch over their flock by night. </a:t>
            </a:r>
            <a:r>
              <a:rPr lang="en-US" sz="3600" b="1" baseline="30000" dirty="0"/>
              <a:t>9 </a:t>
            </a:r>
            <a:r>
              <a:rPr lang="en-US" sz="3600" dirty="0"/>
              <a:t>And an angel of the Lord appeared to them, and the glory of the Lord shone around them, and they were filled with great fear. </a:t>
            </a:r>
            <a:r>
              <a:rPr lang="en-US" sz="3600" b="1" baseline="30000" dirty="0"/>
              <a:t>10 </a:t>
            </a:r>
            <a:r>
              <a:rPr lang="en-US" sz="3600" dirty="0"/>
              <a:t>And the angel said to them, </a:t>
            </a:r>
            <a:r>
              <a:rPr lang="en-US" sz="3600" b="1" dirty="0">
                <a:solidFill>
                  <a:srgbClr val="3E0000"/>
                </a:solidFill>
              </a:rPr>
              <a:t>“Fear not, for behold, I bring you good news of great joy that will be for all the people.</a:t>
            </a:r>
            <a:r>
              <a:rPr lang="en-US" sz="3600" dirty="0"/>
              <a:t>	</a:t>
            </a:r>
            <a:r>
              <a:rPr lang="en-US" sz="2800" b="1" dirty="0"/>
              <a:t>Lk 2:8-10</a:t>
            </a:r>
            <a:endParaRPr lang="en-US" sz="2800" dirty="0"/>
          </a:p>
        </p:txBody>
      </p:sp>
    </p:spTree>
    <p:extLst>
      <p:ext uri="{BB962C8B-B14F-4D97-AF65-F5344CB8AC3E}">
        <p14:creationId xmlns:p14="http://schemas.microsoft.com/office/powerpoint/2010/main" val="1394666236"/>
      </p:ext>
    </p:extLst>
  </p:cSld>
  <p:clrMapOvr>
    <a:masterClrMapping/>
  </p:clrMapOvr>
  <p:transition spd="slow">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457200"/>
            <a:ext cx="8077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546975" algn="r"/>
              </a:tabLst>
            </a:pPr>
            <a:r>
              <a:rPr lang="en-US" sz="3600" dirty="0"/>
              <a:t>For unto you is born this day in the city of David a Savior, who is Christ the Lord.  And this will be a sign for you: you will find a baby wrapped in swaddling cloths and lying in a manger.  And suddenly there was with the angel a multitude of the heavenly host praising God and saying, “Glory to God in the highest, and on earth peace among those with whom he is pleased!”	</a:t>
            </a:r>
            <a:r>
              <a:rPr lang="en-US" sz="2800" b="1" dirty="0"/>
              <a:t>Lk 2:11-14</a:t>
            </a:r>
            <a:endParaRPr lang="en-US" sz="2800" dirty="0"/>
          </a:p>
        </p:txBody>
      </p:sp>
      <p:sp>
        <p:nvSpPr>
          <p:cNvPr id="2" name="Rectangle: Rounded Corners 1">
            <a:extLst>
              <a:ext uri="{FF2B5EF4-FFF2-40B4-BE49-F238E27FC236}">
                <a16:creationId xmlns:a16="http://schemas.microsoft.com/office/drawing/2014/main" id="{0774EB3C-2876-4941-9941-69C8C34C7500}"/>
              </a:ext>
            </a:extLst>
          </p:cNvPr>
          <p:cNvSpPr/>
          <p:nvPr/>
        </p:nvSpPr>
        <p:spPr>
          <a:xfrm>
            <a:off x="2362200" y="1066800"/>
            <a:ext cx="19050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a:extLst>
              <a:ext uri="{FF2B5EF4-FFF2-40B4-BE49-F238E27FC236}">
                <a16:creationId xmlns:a16="http://schemas.microsoft.com/office/drawing/2014/main" id="{377A1719-FCB2-474C-9062-C17CBDDECDE2}"/>
              </a:ext>
            </a:extLst>
          </p:cNvPr>
          <p:cNvCxnSpPr/>
          <p:nvPr/>
        </p:nvCxnSpPr>
        <p:spPr>
          <a:xfrm>
            <a:off x="4419600" y="1600200"/>
            <a:ext cx="32766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DEC37EE-556D-4D0B-B7C7-67917072D36D}"/>
              </a:ext>
            </a:extLst>
          </p:cNvPr>
          <p:cNvCxnSpPr>
            <a:cxnSpLocks/>
          </p:cNvCxnSpPr>
          <p:nvPr/>
        </p:nvCxnSpPr>
        <p:spPr>
          <a:xfrm>
            <a:off x="533400" y="2133600"/>
            <a:ext cx="1066800" cy="0"/>
          </a:xfrm>
          <a:prstGeom prst="line">
            <a:avLst/>
          </a:prstGeom>
          <a:ln w="50800">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317504"/>
      </p:ext>
    </p:extLst>
  </p:cSld>
  <p:clrMapOvr>
    <a:masterClrMapping/>
  </p:clrMapOvr>
  <p:transition spd="slow">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7BCFE406-5796-4965-844C-78BD1B77261C}"/>
              </a:ext>
            </a:extLst>
          </p:cNvPr>
          <p:cNvSpPr txBox="1">
            <a:spLocks noChangeArrowheads="1"/>
          </p:cNvSpPr>
          <p:nvPr/>
        </p:nvSpPr>
        <p:spPr bwMode="auto">
          <a:xfrm>
            <a:off x="457200" y="304800"/>
            <a:ext cx="8153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7780338" algn="r"/>
              </a:tabLst>
            </a:pPr>
            <a:r>
              <a:rPr lang="en-US" sz="6000" b="1" i="1" dirty="0">
                <a:latin typeface="+mn-lt"/>
              </a:rPr>
              <a:t>Will you trust Jesus,</a:t>
            </a:r>
          </a:p>
          <a:p>
            <a:pPr algn="ctr">
              <a:tabLst>
                <a:tab pos="7780338" algn="r"/>
              </a:tabLst>
            </a:pPr>
            <a:r>
              <a:rPr lang="en-US" sz="6000" b="1" i="1" dirty="0">
                <a:solidFill>
                  <a:srgbClr val="3E0000"/>
                </a:solidFill>
                <a:latin typeface="+mn-lt"/>
              </a:rPr>
              <a:t>the Savior, </a:t>
            </a:r>
            <a:r>
              <a:rPr lang="en-US" sz="6000" b="1" i="1" dirty="0">
                <a:latin typeface="+mn-lt"/>
              </a:rPr>
              <a:t>with your battles?</a:t>
            </a:r>
            <a:r>
              <a:rPr lang="en-US" sz="6000" b="1" i="1" dirty="0">
                <a:solidFill>
                  <a:srgbClr val="3E0000"/>
                </a:solidFill>
                <a:latin typeface="+mn-lt"/>
              </a:rPr>
              <a:t>  </a:t>
            </a:r>
          </a:p>
        </p:txBody>
      </p:sp>
      <p:sp>
        <p:nvSpPr>
          <p:cNvPr id="4" name="TextBox 1">
            <a:extLst>
              <a:ext uri="{FF2B5EF4-FFF2-40B4-BE49-F238E27FC236}">
                <a16:creationId xmlns:a16="http://schemas.microsoft.com/office/drawing/2014/main" id="{2FCBA75A-05D2-4D3F-BBAF-D3822432F82F}"/>
              </a:ext>
            </a:extLst>
          </p:cNvPr>
          <p:cNvSpPr txBox="1">
            <a:spLocks noChangeArrowheads="1"/>
          </p:cNvSpPr>
          <p:nvPr/>
        </p:nvSpPr>
        <p:spPr bwMode="auto">
          <a:xfrm>
            <a:off x="651711" y="3702501"/>
            <a:ext cx="7620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80338" algn="r"/>
              </a:tabLst>
            </a:pPr>
            <a:r>
              <a:rPr lang="en-US" sz="3600" dirty="0">
                <a:latin typeface="+mn-lt"/>
              </a:rPr>
              <a:t>Be strong and courageous. Do not be frightened, and do not be dismayed, for the </a:t>
            </a:r>
            <a:r>
              <a:rPr lang="en-US" sz="3600" cap="small" dirty="0">
                <a:latin typeface="+mn-lt"/>
              </a:rPr>
              <a:t>Lord</a:t>
            </a:r>
            <a:r>
              <a:rPr lang="en-US" sz="3600" dirty="0">
                <a:latin typeface="+mn-lt"/>
              </a:rPr>
              <a:t> your God is with you wherever you go.	</a:t>
            </a:r>
            <a:r>
              <a:rPr lang="en-US" sz="2800" b="1" dirty="0">
                <a:latin typeface="+mn-lt"/>
              </a:rPr>
              <a:t>Jos 1:9</a:t>
            </a:r>
          </a:p>
        </p:txBody>
      </p:sp>
    </p:spTree>
    <p:extLst>
      <p:ext uri="{BB962C8B-B14F-4D97-AF65-F5344CB8AC3E}">
        <p14:creationId xmlns:p14="http://schemas.microsoft.com/office/powerpoint/2010/main" val="2187711092"/>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278621</TotalTime>
  <Words>968</Words>
  <Application>Microsoft Office PowerPoint</Application>
  <PresentationFormat>On-screen Show (4:3)</PresentationFormat>
  <Paragraphs>88</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Time has Come Luke 1  GOD MOVES IN TIME</dc:title>
  <dc:creator>Administrator</dc:creator>
  <cp:lastModifiedBy>Dale Rintelman</cp:lastModifiedBy>
  <cp:revision>1269</cp:revision>
  <cp:lastPrinted>2016-04-24T13:28:13Z</cp:lastPrinted>
  <dcterms:created xsi:type="dcterms:W3CDTF">2008-12-13T16:37:50Z</dcterms:created>
  <dcterms:modified xsi:type="dcterms:W3CDTF">2017-07-23T11:09:45Z</dcterms:modified>
</cp:coreProperties>
</file>